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70" r:id="rId4"/>
    <p:sldId id="258" r:id="rId5"/>
    <p:sldId id="292" r:id="rId6"/>
    <p:sldId id="264" r:id="rId7"/>
    <p:sldId id="295" r:id="rId8"/>
    <p:sldId id="261" r:id="rId9"/>
    <p:sldId id="271" r:id="rId10"/>
    <p:sldId id="272" r:id="rId11"/>
    <p:sldId id="274" r:id="rId12"/>
    <p:sldId id="275" r:id="rId13"/>
    <p:sldId id="273" r:id="rId14"/>
    <p:sldId id="269" r:id="rId15"/>
    <p:sldId id="276" r:id="rId16"/>
    <p:sldId id="280" r:id="rId17"/>
    <p:sldId id="293" r:id="rId18"/>
    <p:sldId id="294" r:id="rId19"/>
    <p:sldId id="278" r:id="rId20"/>
    <p:sldId id="282" r:id="rId21"/>
    <p:sldId id="281" r:id="rId22"/>
    <p:sldId id="283" r:id="rId23"/>
    <p:sldId id="286" r:id="rId24"/>
    <p:sldId id="287" r:id="rId25"/>
    <p:sldId id="288" r:id="rId26"/>
    <p:sldId id="289" r:id="rId27"/>
    <p:sldId id="296" r:id="rId28"/>
    <p:sldId id="291" r:id="rId2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59" autoAdjust="0"/>
    <p:restoredTop sz="99139" autoAdjust="0"/>
  </p:normalViewPr>
  <p:slideViewPr>
    <p:cSldViewPr snapToObjects="1" showGuides="1">
      <p:cViewPr>
        <p:scale>
          <a:sx n="75" d="100"/>
          <a:sy n="75" d="100"/>
        </p:scale>
        <p:origin x="-744" y="-8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sjd1\AppData\Local\Microsoft\Windows\Temporary%20Internet%20Files\Content.Outlook\6NX1ED4L\stu%20(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sjd1\AppData\Local\Microsoft\Windows\Temporary%20Internet%20Files\Content.Outlook\6NX1ED4L\stu%20(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lineChart>
        <c:grouping val="standard"/>
        <c:ser>
          <c:idx val="0"/>
          <c:order val="0"/>
          <c:tx>
            <c:strRef>
              <c:f>ABI03SIC!$A$12</c:f>
              <c:strCache>
                <c:ptCount val="1"/>
                <c:pt idx="0">
                  <c:v>Newcastle upon Tyne</c:v>
                </c:pt>
              </c:strCache>
            </c:strRef>
          </c:tx>
          <c:cat>
            <c:strRef>
              <c:f>ABI03SIC!$B$11:$L$11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ABI03SIC!$B$12:$L$12</c:f>
              <c:numCache>
                <c:formatCode>#,##0.0</c:formatCode>
                <c:ptCount val="11"/>
                <c:pt idx="0">
                  <c:v>3108.5</c:v>
                </c:pt>
                <c:pt idx="1">
                  <c:v>2986.5</c:v>
                </c:pt>
                <c:pt idx="2">
                  <c:v>2680.5</c:v>
                </c:pt>
                <c:pt idx="3">
                  <c:v>3224.5</c:v>
                </c:pt>
                <c:pt idx="4">
                  <c:v>3662</c:v>
                </c:pt>
                <c:pt idx="5">
                  <c:v>3526</c:v>
                </c:pt>
                <c:pt idx="6">
                  <c:v>6552</c:v>
                </c:pt>
                <c:pt idx="7">
                  <c:v>6936</c:v>
                </c:pt>
                <c:pt idx="8">
                  <c:v>7551</c:v>
                </c:pt>
                <c:pt idx="9">
                  <c:v>7768</c:v>
                </c:pt>
                <c:pt idx="10">
                  <c:v>5638</c:v>
                </c:pt>
              </c:numCache>
            </c:numRef>
          </c:val>
        </c:ser>
        <c:ser>
          <c:idx val="1"/>
          <c:order val="1"/>
          <c:tx>
            <c:strRef>
              <c:f>ABI03SIC!$A$13</c:f>
              <c:strCache>
                <c:ptCount val="1"/>
                <c:pt idx="0">
                  <c:v>Rest of Tyne &amp; Wear</c:v>
                </c:pt>
              </c:strCache>
            </c:strRef>
          </c:tx>
          <c:cat>
            <c:strRef>
              <c:f>ABI03SIC!$B$11:$L$11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ABI03SIC!$B$13:$L$13</c:f>
              <c:numCache>
                <c:formatCode>#,##0.0</c:formatCode>
                <c:ptCount val="11"/>
                <c:pt idx="0">
                  <c:v>3795</c:v>
                </c:pt>
                <c:pt idx="1">
                  <c:v>3551</c:v>
                </c:pt>
                <c:pt idx="2">
                  <c:v>3814.5</c:v>
                </c:pt>
                <c:pt idx="3">
                  <c:v>5284</c:v>
                </c:pt>
                <c:pt idx="4">
                  <c:v>5606</c:v>
                </c:pt>
                <c:pt idx="5">
                  <c:v>5233.5</c:v>
                </c:pt>
                <c:pt idx="6">
                  <c:v>4539.5</c:v>
                </c:pt>
                <c:pt idx="7">
                  <c:v>5009.5</c:v>
                </c:pt>
                <c:pt idx="8">
                  <c:v>4627.5</c:v>
                </c:pt>
                <c:pt idx="9">
                  <c:v>4970</c:v>
                </c:pt>
                <c:pt idx="10">
                  <c:v>5639.5</c:v>
                </c:pt>
              </c:numCache>
            </c:numRef>
          </c:val>
        </c:ser>
        <c:ser>
          <c:idx val="2"/>
          <c:order val="2"/>
          <c:tx>
            <c:strRef>
              <c:f>ABI03SIC!$A$14</c:f>
              <c:strCache>
                <c:ptCount val="1"/>
                <c:pt idx="0">
                  <c:v>Rest of North East</c:v>
                </c:pt>
              </c:strCache>
            </c:strRef>
          </c:tx>
          <c:cat>
            <c:strRef>
              <c:f>ABI03SIC!$B$11:$L$11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ABI03SIC!$B$14:$L$14</c:f>
              <c:numCache>
                <c:formatCode>#,##0.0</c:formatCode>
                <c:ptCount val="11"/>
                <c:pt idx="0">
                  <c:v>5660</c:v>
                </c:pt>
                <c:pt idx="1">
                  <c:v>5660</c:v>
                </c:pt>
                <c:pt idx="2">
                  <c:v>4798</c:v>
                </c:pt>
                <c:pt idx="3">
                  <c:v>5255</c:v>
                </c:pt>
                <c:pt idx="4">
                  <c:v>5382.5</c:v>
                </c:pt>
                <c:pt idx="5">
                  <c:v>5492.5</c:v>
                </c:pt>
                <c:pt idx="6">
                  <c:v>4572.5</c:v>
                </c:pt>
                <c:pt idx="7">
                  <c:v>4351.5</c:v>
                </c:pt>
                <c:pt idx="8">
                  <c:v>4980.5</c:v>
                </c:pt>
                <c:pt idx="9">
                  <c:v>4991.5</c:v>
                </c:pt>
                <c:pt idx="10">
                  <c:v>5060</c:v>
                </c:pt>
              </c:numCache>
            </c:numRef>
          </c:val>
        </c:ser>
        <c:dLbls/>
        <c:marker val="1"/>
        <c:axId val="60509568"/>
        <c:axId val="78914688"/>
      </c:lineChart>
      <c:catAx>
        <c:axId val="60509568"/>
        <c:scaling>
          <c:orientation val="minMax"/>
        </c:scaling>
        <c:axPos val="b"/>
        <c:numFmt formatCode="General" sourceLinked="1"/>
        <c:tickLblPos val="nextTo"/>
        <c:crossAx val="78914688"/>
        <c:crosses val="autoZero"/>
        <c:auto val="1"/>
        <c:lblAlgn val="ctr"/>
        <c:lblOffset val="100"/>
      </c:catAx>
      <c:valAx>
        <c:axId val="78914688"/>
        <c:scaling>
          <c:orientation val="minMax"/>
        </c:scaling>
        <c:axPos val="l"/>
        <c:majorGridlines/>
        <c:numFmt formatCode="#,##0.0" sourceLinked="1"/>
        <c:tickLblPos val="nextTo"/>
        <c:crossAx val="60509568"/>
        <c:crosses val="autoZero"/>
        <c:crossBetween val="between"/>
      </c:valAx>
    </c:plotArea>
    <c:legend>
      <c:legendPos val="r"/>
    </c:legend>
    <c:plotVisOnly val="1"/>
    <c:dispBlanksAs val="gap"/>
  </c:chart>
  <c:spPr>
    <a:solidFill>
      <a:srgbClr val="C0504D">
        <a:lumMod val="40000"/>
        <a:lumOff val="60000"/>
      </a:srgbClr>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lineChart>
        <c:grouping val="standard"/>
        <c:ser>
          <c:idx val="0"/>
          <c:order val="0"/>
          <c:tx>
            <c:strRef>
              <c:f>indexed2!$A$2</c:f>
              <c:strCache>
                <c:ptCount val="1"/>
                <c:pt idx="0">
                  <c:v>Newcastle upon Tyne</c:v>
                </c:pt>
              </c:strCache>
            </c:strRef>
          </c:tx>
          <c:cat>
            <c:strRef>
              <c:f>indexed2!$B$1:$L$1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indexed2!$B$2:$L$2</c:f>
              <c:numCache>
                <c:formatCode>#,##0.0</c:formatCode>
                <c:ptCount val="11"/>
                <c:pt idx="0">
                  <c:v>100</c:v>
                </c:pt>
                <c:pt idx="1">
                  <c:v>96.075277465015276</c:v>
                </c:pt>
                <c:pt idx="2">
                  <c:v>86.231301270709352</c:v>
                </c:pt>
                <c:pt idx="3">
                  <c:v>103.7317033939199</c:v>
                </c:pt>
                <c:pt idx="4">
                  <c:v>117.80601576322985</c:v>
                </c:pt>
                <c:pt idx="5">
                  <c:v>113.43091523242721</c:v>
                </c:pt>
                <c:pt idx="6">
                  <c:v>210.77690204278591</c:v>
                </c:pt>
                <c:pt idx="7">
                  <c:v>223.13012707093552</c:v>
                </c:pt>
                <c:pt idx="8">
                  <c:v>242.91458903007799</c:v>
                </c:pt>
                <c:pt idx="9">
                  <c:v>249.8954479652576</c:v>
                </c:pt>
                <c:pt idx="10">
                  <c:v>181.37365288724465</c:v>
                </c:pt>
              </c:numCache>
            </c:numRef>
          </c:val>
        </c:ser>
        <c:ser>
          <c:idx val="1"/>
          <c:order val="1"/>
          <c:tx>
            <c:strRef>
              <c:f>indexed2!$A$3</c:f>
              <c:strCache>
                <c:ptCount val="1"/>
                <c:pt idx="0">
                  <c:v>Rest of Tyne &amp; Wear</c:v>
                </c:pt>
              </c:strCache>
            </c:strRef>
          </c:tx>
          <c:cat>
            <c:strRef>
              <c:f>indexed2!$B$1:$L$1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indexed2!$B$3:$L$3</c:f>
              <c:numCache>
                <c:formatCode>#,##0.0</c:formatCode>
                <c:ptCount val="11"/>
                <c:pt idx="0">
                  <c:v>100</c:v>
                </c:pt>
                <c:pt idx="1">
                  <c:v>93.570487483530513</c:v>
                </c:pt>
                <c:pt idx="2">
                  <c:v>100.51383399209485</c:v>
                </c:pt>
                <c:pt idx="3">
                  <c:v>139.23583662714032</c:v>
                </c:pt>
                <c:pt idx="4">
                  <c:v>147.72068511198938</c:v>
                </c:pt>
                <c:pt idx="5">
                  <c:v>137.90513833992171</c:v>
                </c:pt>
                <c:pt idx="6">
                  <c:v>119.6179183135701</c:v>
                </c:pt>
                <c:pt idx="7">
                  <c:v>132.00263504611331</c:v>
                </c:pt>
                <c:pt idx="8">
                  <c:v>121.93675889328024</c:v>
                </c:pt>
                <c:pt idx="9">
                  <c:v>130.96179183135698</c:v>
                </c:pt>
                <c:pt idx="10">
                  <c:v>148.60342555994654</c:v>
                </c:pt>
              </c:numCache>
            </c:numRef>
          </c:val>
        </c:ser>
        <c:ser>
          <c:idx val="2"/>
          <c:order val="2"/>
          <c:tx>
            <c:strRef>
              <c:f>indexed2!$A$4</c:f>
              <c:strCache>
                <c:ptCount val="1"/>
                <c:pt idx="0">
                  <c:v>Rest of North East</c:v>
                </c:pt>
              </c:strCache>
            </c:strRef>
          </c:tx>
          <c:cat>
            <c:strRef>
              <c:f>indexed2!$B$1:$L$1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indexed2!$B$4:$L$4</c:f>
              <c:numCache>
                <c:formatCode>#,##0.0</c:formatCode>
                <c:ptCount val="11"/>
                <c:pt idx="0">
                  <c:v>100</c:v>
                </c:pt>
                <c:pt idx="1">
                  <c:v>100</c:v>
                </c:pt>
                <c:pt idx="2">
                  <c:v>84.770318021201419</c:v>
                </c:pt>
                <c:pt idx="3">
                  <c:v>92.84452296819839</c:v>
                </c:pt>
                <c:pt idx="4">
                  <c:v>95.097173144876322</c:v>
                </c:pt>
                <c:pt idx="5">
                  <c:v>97.040636042402809</c:v>
                </c:pt>
                <c:pt idx="6">
                  <c:v>80.786219081272989</c:v>
                </c:pt>
                <c:pt idx="7">
                  <c:v>76.881625441696528</c:v>
                </c:pt>
                <c:pt idx="8">
                  <c:v>87.994699646643781</c:v>
                </c:pt>
                <c:pt idx="9">
                  <c:v>88.189045936395758</c:v>
                </c:pt>
                <c:pt idx="10">
                  <c:v>89.39929328621956</c:v>
                </c:pt>
              </c:numCache>
            </c:numRef>
          </c:val>
        </c:ser>
        <c:ser>
          <c:idx val="3"/>
          <c:order val="3"/>
          <c:tx>
            <c:strRef>
              <c:f>indexed2!$A$5</c:f>
              <c:strCache>
                <c:ptCount val="1"/>
                <c:pt idx="0">
                  <c:v>Rest of Britain</c:v>
                </c:pt>
              </c:strCache>
            </c:strRef>
          </c:tx>
          <c:cat>
            <c:strRef>
              <c:f>indexed2!$B$1:$L$1</c:f>
              <c:strCache>
                <c:ptCount val="11"/>
                <c:pt idx="0">
                  <c:v>1998FTE</c:v>
                </c:pt>
                <c:pt idx="1">
                  <c:v>1999FTE</c:v>
                </c:pt>
                <c:pt idx="2">
                  <c:v>2000FTE</c:v>
                </c:pt>
                <c:pt idx="3">
                  <c:v>2001FTE</c:v>
                </c:pt>
                <c:pt idx="4">
                  <c:v>2002FTE</c:v>
                </c:pt>
                <c:pt idx="5">
                  <c:v>2003FTE</c:v>
                </c:pt>
                <c:pt idx="6">
                  <c:v>2004FTE</c:v>
                </c:pt>
                <c:pt idx="7">
                  <c:v>2005FTE</c:v>
                </c:pt>
                <c:pt idx="8">
                  <c:v>2006FTE</c:v>
                </c:pt>
                <c:pt idx="9">
                  <c:v>2007FTE</c:v>
                </c:pt>
                <c:pt idx="10">
                  <c:v>2008FTE</c:v>
                </c:pt>
              </c:strCache>
            </c:strRef>
          </c:cat>
          <c:val>
            <c:numRef>
              <c:f>indexed2!$B$5:$L$5</c:f>
              <c:numCache>
                <c:formatCode>#,##0.0</c:formatCode>
                <c:ptCount val="11"/>
                <c:pt idx="0">
                  <c:v>100</c:v>
                </c:pt>
                <c:pt idx="1">
                  <c:v>103.34828167686541</c:v>
                </c:pt>
                <c:pt idx="2">
                  <c:v>96.511531579296175</c:v>
                </c:pt>
                <c:pt idx="3">
                  <c:v>102.67413347471668</c:v>
                </c:pt>
                <c:pt idx="4">
                  <c:v>103.91298664958286</c:v>
                </c:pt>
                <c:pt idx="5">
                  <c:v>99.53452110072827</c:v>
                </c:pt>
                <c:pt idx="6">
                  <c:v>97.806901274658756</c:v>
                </c:pt>
                <c:pt idx="7">
                  <c:v>94.974631998291613</c:v>
                </c:pt>
                <c:pt idx="8">
                  <c:v>96.23281492772513</c:v>
                </c:pt>
                <c:pt idx="9">
                  <c:v>94.989359430343342</c:v>
                </c:pt>
                <c:pt idx="10">
                  <c:v>95.890310086081385</c:v>
                </c:pt>
              </c:numCache>
            </c:numRef>
          </c:val>
        </c:ser>
        <c:dLbls/>
        <c:marker val="1"/>
        <c:axId val="78963840"/>
        <c:axId val="78965376"/>
      </c:lineChart>
      <c:catAx>
        <c:axId val="78963840"/>
        <c:scaling>
          <c:orientation val="minMax"/>
        </c:scaling>
        <c:axPos val="b"/>
        <c:numFmt formatCode="General" sourceLinked="1"/>
        <c:tickLblPos val="nextTo"/>
        <c:crossAx val="78965376"/>
        <c:crosses val="autoZero"/>
        <c:auto val="1"/>
        <c:lblAlgn val="ctr"/>
        <c:lblOffset val="100"/>
      </c:catAx>
      <c:valAx>
        <c:axId val="78965376"/>
        <c:scaling>
          <c:orientation val="minMax"/>
          <c:max val="300"/>
          <c:min val="50"/>
        </c:scaling>
        <c:axPos val="l"/>
        <c:majorGridlines/>
        <c:numFmt formatCode="#,##0.0" sourceLinked="1"/>
        <c:tickLblPos val="nextTo"/>
        <c:crossAx val="78963840"/>
        <c:crosses val="autoZero"/>
        <c:crossBetween val="between"/>
      </c:valAx>
    </c:plotArea>
    <c:legend>
      <c:legendPos val="r"/>
    </c:legend>
    <c:plotVisOnly val="1"/>
    <c:dispBlanksAs val="gap"/>
  </c:chart>
  <c:spPr>
    <a:solidFill>
      <a:srgbClr val="C0504D">
        <a:lumMod val="40000"/>
        <a:lumOff val="60000"/>
      </a:srgbClr>
    </a:solidFill>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5A4CA0C-61A7-4FD1-9E36-68219502B1F1}" type="datetimeFigureOut">
              <a:rPr lang="en-GB" smtClean="0"/>
              <a:pPr/>
              <a:t>22/10/2012</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87AF1B4-FA8E-42E1-948B-15804FB079C6}" type="slidenum">
              <a:rPr lang="en-GB" smtClean="0"/>
              <a:pPr/>
              <a:t>‹#›</a:t>
            </a:fld>
            <a:endParaRPr lang="en-GB"/>
          </a:p>
        </p:txBody>
      </p:sp>
    </p:spTree>
    <p:extLst>
      <p:ext uri="{BB962C8B-B14F-4D97-AF65-F5344CB8AC3E}">
        <p14:creationId xmlns:p14="http://schemas.microsoft.com/office/powerpoint/2010/main" xmlns="" val="176351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5DDCB42-85A7-460A-A356-94096E6A2DFB}" type="datetimeFigureOut">
              <a:rPr lang="en-GB" smtClean="0"/>
              <a:pPr/>
              <a:t>22/10/2012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E8872D7-BD7A-4490-BB8E-D466CF69B5CF}" type="slidenum">
              <a:rPr lang="en-GB" smtClean="0"/>
              <a:pPr/>
              <a:t>‹#›</a:t>
            </a:fld>
            <a:endParaRPr lang="en-GB"/>
          </a:p>
        </p:txBody>
      </p:sp>
    </p:spTree>
    <p:extLst>
      <p:ext uri="{BB962C8B-B14F-4D97-AF65-F5344CB8AC3E}">
        <p14:creationId xmlns:p14="http://schemas.microsoft.com/office/powerpoint/2010/main" xmlns="" val="405041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8050" eaLnBrk="0" hangingPunct="0">
              <a:defRPr sz="2500">
                <a:solidFill>
                  <a:schemeClr val="tx1"/>
                </a:solidFill>
                <a:latin typeface="Arial" charset="0"/>
              </a:defRPr>
            </a:lvl1pPr>
            <a:lvl2pPr marL="742950" indent="-285750" defTabSz="908050" eaLnBrk="0" hangingPunct="0">
              <a:defRPr sz="2500">
                <a:solidFill>
                  <a:schemeClr val="tx1"/>
                </a:solidFill>
                <a:latin typeface="Arial" charset="0"/>
              </a:defRPr>
            </a:lvl2pPr>
            <a:lvl3pPr marL="1143000" indent="-228600" defTabSz="908050" eaLnBrk="0" hangingPunct="0">
              <a:defRPr sz="2500">
                <a:solidFill>
                  <a:schemeClr val="tx1"/>
                </a:solidFill>
                <a:latin typeface="Arial" charset="0"/>
              </a:defRPr>
            </a:lvl3pPr>
            <a:lvl4pPr marL="1600200" indent="-228600" defTabSz="908050" eaLnBrk="0" hangingPunct="0">
              <a:defRPr sz="2500">
                <a:solidFill>
                  <a:schemeClr val="tx1"/>
                </a:solidFill>
                <a:latin typeface="Arial" charset="0"/>
              </a:defRPr>
            </a:lvl4pPr>
            <a:lvl5pPr marL="2057400" indent="-228600" defTabSz="908050" eaLnBrk="0" hangingPunct="0">
              <a:defRPr sz="2500">
                <a:solidFill>
                  <a:schemeClr val="tx1"/>
                </a:solidFill>
                <a:latin typeface="Arial" charset="0"/>
              </a:defRPr>
            </a:lvl5pPr>
            <a:lvl6pPr marL="2514600" indent="-228600" defTabSz="908050" eaLnBrk="0" fontAlgn="base" hangingPunct="0">
              <a:spcBef>
                <a:spcPct val="0"/>
              </a:spcBef>
              <a:spcAft>
                <a:spcPct val="0"/>
              </a:spcAft>
              <a:defRPr sz="2500">
                <a:solidFill>
                  <a:schemeClr val="tx1"/>
                </a:solidFill>
                <a:latin typeface="Arial" charset="0"/>
              </a:defRPr>
            </a:lvl6pPr>
            <a:lvl7pPr marL="2971800" indent="-228600" defTabSz="908050" eaLnBrk="0" fontAlgn="base" hangingPunct="0">
              <a:spcBef>
                <a:spcPct val="0"/>
              </a:spcBef>
              <a:spcAft>
                <a:spcPct val="0"/>
              </a:spcAft>
              <a:defRPr sz="2500">
                <a:solidFill>
                  <a:schemeClr val="tx1"/>
                </a:solidFill>
                <a:latin typeface="Arial" charset="0"/>
              </a:defRPr>
            </a:lvl7pPr>
            <a:lvl8pPr marL="3429000" indent="-228600" defTabSz="908050" eaLnBrk="0" fontAlgn="base" hangingPunct="0">
              <a:spcBef>
                <a:spcPct val="0"/>
              </a:spcBef>
              <a:spcAft>
                <a:spcPct val="0"/>
              </a:spcAft>
              <a:defRPr sz="2500">
                <a:solidFill>
                  <a:schemeClr val="tx1"/>
                </a:solidFill>
                <a:latin typeface="Arial" charset="0"/>
              </a:defRPr>
            </a:lvl8pPr>
            <a:lvl9pPr marL="3886200" indent="-228600" defTabSz="908050" eaLnBrk="0" fontAlgn="base" hangingPunct="0">
              <a:spcBef>
                <a:spcPct val="0"/>
              </a:spcBef>
              <a:spcAft>
                <a:spcPct val="0"/>
              </a:spcAft>
              <a:defRPr sz="2500">
                <a:solidFill>
                  <a:schemeClr val="tx1"/>
                </a:solidFill>
                <a:latin typeface="Arial" charset="0"/>
              </a:defRPr>
            </a:lvl9pPr>
          </a:lstStyle>
          <a:p>
            <a:pPr eaLnBrk="1" hangingPunct="1"/>
            <a:fld id="{B1DD5083-A6F9-48AE-83F3-CC048AAF94CE}" type="slidenum">
              <a:rPr lang="en-GB" sz="1200"/>
              <a:pPr eaLnBrk="1" hangingPunct="1"/>
              <a:t>22</a:t>
            </a:fld>
            <a:endParaRPr lang="en-GB" sz="1200"/>
          </a:p>
        </p:txBody>
      </p:sp>
      <p:sp>
        <p:nvSpPr>
          <p:cNvPr id="41987" name="Rectangle 2"/>
          <p:cNvSpPr>
            <a:spLocks noGrp="1" noRot="1" noChangeAspect="1" noChangeArrowheads="1" noTextEdit="1"/>
          </p:cNvSpPr>
          <p:nvPr>
            <p:ph type="sldImg"/>
          </p:nvPr>
        </p:nvSpPr>
        <p:spPr>
          <a:xfrm>
            <a:off x="854075" y="744538"/>
            <a:ext cx="4960938" cy="372268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905000"/>
            <a:ext cx="8229600" cy="24384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8229600" cy="884237"/>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676400"/>
            <a:ext cx="8229600" cy="47244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8229600" cy="884237"/>
          </a:xfrm>
        </p:spPr>
        <p:txBody>
          <a:bodyPr/>
          <a:lstStyle/>
          <a:p>
            <a:r>
              <a:rPr lang="en-GB" dirty="0" smtClean="0"/>
              <a:t>Click to edit Master title style</a:t>
            </a:r>
            <a:endParaRPr lang="en-US" dirty="0"/>
          </a:p>
        </p:txBody>
      </p:sp>
      <p:sp>
        <p:nvSpPr>
          <p:cNvPr id="6" name="Content Placeholder 2"/>
          <p:cNvSpPr>
            <a:spLocks noGrp="1"/>
          </p:cNvSpPr>
          <p:nvPr>
            <p:ph idx="11"/>
          </p:nvPr>
        </p:nvSpPr>
        <p:spPr>
          <a:xfrm>
            <a:off x="457200" y="6019800"/>
            <a:ext cx="8229600" cy="571500"/>
          </a:xfrm>
        </p:spPr>
        <p:txBody>
          <a:bodyPr>
            <a:normAutofit/>
          </a:bodyPr>
          <a:lstStyle>
            <a:lvl1pPr>
              <a:buNone/>
              <a:defRPr sz="1800"/>
            </a:lvl1pPr>
            <a:lvl2pPr>
              <a:defRPr sz="2200"/>
            </a:lvl2pPr>
            <a:lvl3pPr>
              <a:defRPr sz="2200"/>
            </a:lvl3pPr>
            <a:lvl4pPr>
              <a:defRPr sz="2200"/>
            </a:lvl4pPr>
            <a:lvl5pPr>
              <a:defRPr sz="2200"/>
            </a:lvl5pPr>
          </a:lstStyle>
          <a:p>
            <a:pPr lvl="0"/>
            <a:endParaRPr lang="en-GB" dirty="0" smtClean="0"/>
          </a:p>
        </p:txBody>
      </p:sp>
      <p:sp>
        <p:nvSpPr>
          <p:cNvPr id="7" name="Content Placeholder 2"/>
          <p:cNvSpPr>
            <a:spLocks noGrp="1"/>
          </p:cNvSpPr>
          <p:nvPr>
            <p:ph idx="12"/>
          </p:nvPr>
        </p:nvSpPr>
        <p:spPr>
          <a:xfrm>
            <a:off x="457200" y="1676400"/>
            <a:ext cx="8229600" cy="41910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676400"/>
            <a:ext cx="3962400" cy="4190999"/>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Content Placeholder 2"/>
          <p:cNvSpPr>
            <a:spLocks noGrp="1"/>
          </p:cNvSpPr>
          <p:nvPr>
            <p:ph idx="13"/>
          </p:nvPr>
        </p:nvSpPr>
        <p:spPr>
          <a:xfrm>
            <a:off x="4724400" y="1676400"/>
            <a:ext cx="3962400" cy="41910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idx="11"/>
          </p:nvPr>
        </p:nvSpPr>
        <p:spPr>
          <a:xfrm>
            <a:off x="457200" y="6019800"/>
            <a:ext cx="3962400" cy="571500"/>
          </a:xfrm>
        </p:spPr>
        <p:txBody>
          <a:bodyPr>
            <a:normAutofit/>
          </a:bodyPr>
          <a:lstStyle>
            <a:lvl1pPr>
              <a:buNone/>
              <a:defRPr sz="1800"/>
            </a:lvl1pPr>
            <a:lvl2pPr>
              <a:defRPr sz="2200"/>
            </a:lvl2pPr>
            <a:lvl3pPr>
              <a:defRPr sz="2200"/>
            </a:lvl3pPr>
            <a:lvl4pPr>
              <a:defRPr sz="2200"/>
            </a:lvl4pPr>
            <a:lvl5pPr>
              <a:defRPr sz="2200"/>
            </a:lvl5pPr>
          </a:lstStyle>
          <a:p>
            <a:pPr lvl="0"/>
            <a:endParaRPr lang="en-GB" dirty="0" smtClean="0"/>
          </a:p>
        </p:txBody>
      </p:sp>
      <p:sp>
        <p:nvSpPr>
          <p:cNvPr id="11" name="Content Placeholder 2"/>
          <p:cNvSpPr>
            <a:spLocks noGrp="1"/>
          </p:cNvSpPr>
          <p:nvPr>
            <p:ph idx="14"/>
          </p:nvPr>
        </p:nvSpPr>
        <p:spPr>
          <a:xfrm>
            <a:off x="4724400" y="6019800"/>
            <a:ext cx="3962400" cy="571500"/>
          </a:xfrm>
        </p:spPr>
        <p:txBody>
          <a:bodyPr>
            <a:normAutofit/>
          </a:bodyPr>
          <a:lstStyle>
            <a:lvl1pPr>
              <a:buNone/>
              <a:defRPr sz="1800"/>
            </a:lvl1pPr>
            <a:lvl2pPr>
              <a:defRPr sz="2200"/>
            </a:lvl2pPr>
            <a:lvl3pPr>
              <a:defRPr sz="2200"/>
            </a:lvl3pPr>
            <a:lvl4pPr>
              <a:defRPr sz="2200"/>
            </a:lvl4pPr>
            <a:lvl5pPr>
              <a:defRPr sz="2200"/>
            </a:lvl5pPr>
          </a:lstStyle>
          <a:p>
            <a:pPr lvl="0"/>
            <a:endParaRPr lang="en-GB" dirty="0" smtClean="0"/>
          </a:p>
        </p:txBody>
      </p:sp>
      <p:sp>
        <p:nvSpPr>
          <p:cNvPr id="7" name="Title 1"/>
          <p:cNvSpPr>
            <a:spLocks noGrp="1"/>
          </p:cNvSpPr>
          <p:nvPr>
            <p:ph type="title"/>
          </p:nvPr>
        </p:nvSpPr>
        <p:spPr>
          <a:xfrm>
            <a:off x="457200" y="792163"/>
            <a:ext cx="8229600" cy="884237"/>
          </a:xfrm>
        </p:spPr>
        <p:txBody>
          <a:bodyPr/>
          <a:lstStyle/>
          <a:p>
            <a:r>
              <a:rPr lang="en-GB"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2"/>
          <p:cNvSpPr>
            <a:spLocks noGrp="1"/>
          </p:cNvSpPr>
          <p:nvPr>
            <p:ph idx="12"/>
          </p:nvPr>
        </p:nvSpPr>
        <p:spPr>
          <a:xfrm>
            <a:off x="457200" y="2362200"/>
            <a:ext cx="3962400" cy="40005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2"/>
          <p:cNvSpPr>
            <a:spLocks noGrp="1"/>
          </p:cNvSpPr>
          <p:nvPr>
            <p:ph idx="13"/>
          </p:nvPr>
        </p:nvSpPr>
        <p:spPr>
          <a:xfrm>
            <a:off x="4724400" y="2362200"/>
            <a:ext cx="3962400" cy="4000500"/>
          </a:xfrm>
        </p:spPr>
        <p:txBody>
          <a:bodyPr>
            <a:normAutofit/>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Content Placeholder 2"/>
          <p:cNvSpPr>
            <a:spLocks noGrp="1"/>
          </p:cNvSpPr>
          <p:nvPr>
            <p:ph idx="11"/>
          </p:nvPr>
        </p:nvSpPr>
        <p:spPr>
          <a:xfrm>
            <a:off x="457200" y="1676400"/>
            <a:ext cx="3962400" cy="533400"/>
          </a:xfrm>
        </p:spPr>
        <p:txBody>
          <a:bodyPr>
            <a:normAutofit/>
          </a:bodyPr>
          <a:lstStyle>
            <a:lvl1pPr>
              <a:buNone/>
              <a:defRPr sz="1800"/>
            </a:lvl1pPr>
            <a:lvl2pPr>
              <a:defRPr sz="2200"/>
            </a:lvl2pPr>
            <a:lvl3pPr>
              <a:defRPr sz="2200"/>
            </a:lvl3pPr>
            <a:lvl4pPr>
              <a:defRPr sz="2200"/>
            </a:lvl4pPr>
            <a:lvl5pPr>
              <a:defRPr sz="2200"/>
            </a:lvl5pPr>
          </a:lstStyle>
          <a:p>
            <a:pPr lvl="0"/>
            <a:endParaRPr lang="en-GB" dirty="0" smtClean="0"/>
          </a:p>
        </p:txBody>
      </p:sp>
      <p:sp>
        <p:nvSpPr>
          <p:cNvPr id="6" name="Content Placeholder 2"/>
          <p:cNvSpPr>
            <a:spLocks noGrp="1"/>
          </p:cNvSpPr>
          <p:nvPr>
            <p:ph idx="14"/>
          </p:nvPr>
        </p:nvSpPr>
        <p:spPr>
          <a:xfrm>
            <a:off x="4724400" y="1676400"/>
            <a:ext cx="3962400" cy="533400"/>
          </a:xfrm>
        </p:spPr>
        <p:txBody>
          <a:bodyPr>
            <a:normAutofit/>
          </a:bodyPr>
          <a:lstStyle>
            <a:lvl1pPr>
              <a:buNone/>
              <a:defRPr sz="1800"/>
            </a:lvl1pPr>
            <a:lvl2pPr>
              <a:defRPr sz="2200"/>
            </a:lvl2pPr>
            <a:lvl3pPr>
              <a:defRPr sz="2200"/>
            </a:lvl3pPr>
            <a:lvl4pPr>
              <a:defRPr sz="2200"/>
            </a:lvl4pPr>
            <a:lvl5pPr>
              <a:defRPr sz="2200"/>
            </a:lvl5pPr>
          </a:lstStyle>
          <a:p>
            <a:pPr lvl="0"/>
            <a:endParaRPr lang="en-GB" dirty="0" smtClean="0"/>
          </a:p>
        </p:txBody>
      </p:sp>
      <p:sp>
        <p:nvSpPr>
          <p:cNvPr id="7" name="Title 1"/>
          <p:cNvSpPr>
            <a:spLocks noGrp="1"/>
          </p:cNvSpPr>
          <p:nvPr>
            <p:ph type="title"/>
          </p:nvPr>
        </p:nvSpPr>
        <p:spPr>
          <a:xfrm>
            <a:off x="457200" y="792163"/>
            <a:ext cx="8229600" cy="884237"/>
          </a:xfrm>
        </p:spPr>
        <p:txBody>
          <a:bodyPr/>
          <a:lstStyle/>
          <a:p>
            <a:r>
              <a:rPr lang="en-GB"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905000"/>
            <a:ext cx="8229600" cy="2438400"/>
          </a:xfrm>
        </p:spPr>
        <p:txBody>
          <a:bodyPr/>
          <a:lstStyle>
            <a:lvl1pPr>
              <a:defRPr sz="2200"/>
            </a:lvl1pPr>
            <a:lvl2pPr>
              <a:defRPr sz="2000"/>
            </a:lvl2pPr>
            <a:lvl3pPr>
              <a:defRPr sz="1800"/>
            </a:lvl3pPr>
            <a:lvl4pPr>
              <a:defRPr sz="17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0D440E2-D7C5-4072-B9E0-746290875930}" type="slidenum">
              <a:rPr lang="en-US"/>
              <a:pPr>
                <a:defRPr/>
              </a:pPr>
              <a:t>‹#›</a:t>
            </a:fld>
            <a:endParaRPr lang="en-US"/>
          </a:p>
        </p:txBody>
      </p:sp>
    </p:spTree>
    <p:extLst>
      <p:ext uri="{BB962C8B-B14F-4D97-AF65-F5344CB8AC3E}">
        <p14:creationId xmlns:p14="http://schemas.microsoft.com/office/powerpoint/2010/main" xmlns="" val="305788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4CAFB20-41DC-490E-A193-B4850D47A844}" type="slidenum">
              <a:rPr lang="en-US"/>
              <a:pPr/>
              <a:t>‹#›</a:t>
            </a:fld>
            <a:endParaRPr lang="en-US"/>
          </a:p>
        </p:txBody>
      </p:sp>
    </p:spTree>
    <p:extLst>
      <p:ext uri="{BB962C8B-B14F-4D97-AF65-F5344CB8AC3E}">
        <p14:creationId xmlns:p14="http://schemas.microsoft.com/office/powerpoint/2010/main" xmlns="" val="30310703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60437"/>
            <a:ext cx="8229600" cy="1143000"/>
          </a:xfrm>
          <a:prstGeom prst="rect">
            <a:avLst/>
          </a:prstGeom>
        </p:spPr>
        <p:txBody>
          <a:bodyPr vert="horz" lIns="91440" tIns="45720" rIns="91440" bIns="45720" rtlCol="0" anchor="t" anchorCtr="0">
            <a:normAutofit/>
          </a:bodyPr>
          <a:lstStyle/>
          <a:p>
            <a:r>
              <a:rPr lang="en-GB" dirty="0" smtClean="0"/>
              <a:t>Click to add Title</a:t>
            </a:r>
            <a:endParaRPr lang="en-US" dirty="0"/>
          </a:p>
        </p:txBody>
      </p:sp>
      <p:sp>
        <p:nvSpPr>
          <p:cNvPr id="3" name="Text Placeholder 2"/>
          <p:cNvSpPr>
            <a:spLocks noGrp="1"/>
          </p:cNvSpPr>
          <p:nvPr>
            <p:ph type="body" idx="1"/>
          </p:nvPr>
        </p:nvSpPr>
        <p:spPr>
          <a:xfrm>
            <a:off x="457200" y="1905000"/>
            <a:ext cx="8229600" cy="44196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60" r:id="rId3"/>
    <p:sldLayoutId id="2147483657" r:id="rId4"/>
    <p:sldLayoutId id="2147483661" r:id="rId5"/>
    <p:sldLayoutId id="2147483658" r:id="rId6"/>
    <p:sldLayoutId id="2147483662" r:id="rId7"/>
    <p:sldLayoutId id="2147483663" r:id="rId8"/>
  </p:sldLayoutIdLst>
  <p:txStyles>
    <p:titleStyle>
      <a:lvl1pPr algn="l" defTabSz="457200" rtl="0" eaLnBrk="1" latinLnBrk="0" hangingPunct="1">
        <a:spcBef>
          <a:spcPct val="0"/>
        </a:spcBef>
        <a:buNone/>
        <a:defRPr sz="3000" b="1" i="0" u="none"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1" i="0" kern="1200">
          <a:solidFill>
            <a:schemeClr val="tx2"/>
          </a:solidFill>
          <a:latin typeface="Arial"/>
          <a:ea typeface="+mn-ea"/>
          <a:cs typeface="Arial"/>
        </a:defRPr>
      </a:lvl1pPr>
      <a:lvl2pPr marL="742950" indent="-285750" algn="l" defTabSz="457200" rtl="0" eaLnBrk="1" latinLnBrk="0" hangingPunct="1">
        <a:spcBef>
          <a:spcPct val="20000"/>
        </a:spcBef>
        <a:buFont typeface="Arial"/>
        <a:buNone/>
        <a:defRPr sz="2000" b="1" i="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1800" b="1" i="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1700" b="1" i="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600" b="1"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art.dawley@ncl.ac.uk"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ompanyinfo.northernrock.co.uk/downloads/results/NorthernRockFinalV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tuart.dawley@ncl.ac.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Placing </a:t>
            </a:r>
            <a:r>
              <a:rPr lang="en-GB" b="0" dirty="0"/>
              <a:t>labour markets in the evolution of old industrial regions: the case of Northern </a:t>
            </a:r>
            <a:r>
              <a:rPr lang="en-GB" b="0" dirty="0" smtClean="0"/>
              <a:t>Rock</a:t>
            </a:r>
            <a:endParaRPr lang="en-GB" dirty="0"/>
          </a:p>
        </p:txBody>
      </p:sp>
      <p:sp>
        <p:nvSpPr>
          <p:cNvPr id="3" name="Content Placeholder 2"/>
          <p:cNvSpPr>
            <a:spLocks noGrp="1"/>
          </p:cNvSpPr>
          <p:nvPr>
            <p:ph idx="1"/>
          </p:nvPr>
        </p:nvSpPr>
        <p:spPr>
          <a:xfrm>
            <a:off x="457200" y="2780928"/>
            <a:ext cx="8229600" cy="2438400"/>
          </a:xfrm>
        </p:spPr>
        <p:txBody>
          <a:bodyPr/>
          <a:lstStyle/>
          <a:p>
            <a:pPr marL="0" indent="0">
              <a:buNone/>
            </a:pPr>
            <a:r>
              <a:rPr lang="en-GB" sz="1600" dirty="0" smtClean="0"/>
              <a:t>Stuart Dawley    (Neill Marshall; Andy Pike, Jane Pollard and John Tomaney)</a:t>
            </a:r>
          </a:p>
          <a:p>
            <a:pPr marL="0" indent="0">
              <a:buNone/>
            </a:pPr>
            <a:r>
              <a:rPr lang="en-GB" sz="1600" dirty="0" smtClean="0">
                <a:hlinkClick r:id="rId2"/>
              </a:rPr>
              <a:t>stuart.dawley@ncl.ac.uk</a:t>
            </a:r>
            <a:r>
              <a:rPr lang="en-GB" sz="1600" dirty="0" smtClean="0"/>
              <a:t> </a:t>
            </a:r>
          </a:p>
          <a:p>
            <a:pPr marL="0" indent="0">
              <a:buNone/>
            </a:pPr>
            <a:endParaRPr lang="en-GB" sz="1600" dirty="0" smtClean="0"/>
          </a:p>
          <a:p>
            <a:pPr marL="0" indent="0">
              <a:buNone/>
            </a:pPr>
            <a:r>
              <a:rPr lang="en-GB" sz="1600" dirty="0" smtClean="0"/>
              <a:t>2012 </a:t>
            </a:r>
            <a:r>
              <a:rPr lang="en-GB" sz="1600" dirty="0"/>
              <a:t>LLAKES Conference: Lifelong Learning, Crisis and Social </a:t>
            </a:r>
            <a:r>
              <a:rPr lang="en-GB" sz="1600" dirty="0" smtClean="0"/>
              <a:t>Change</a:t>
            </a:r>
            <a:r>
              <a:rPr lang="en-GB" sz="1600" i="1" dirty="0" smtClean="0"/>
              <a:t>  </a:t>
            </a:r>
            <a:endParaRPr lang="en-GB" sz="1600" dirty="0"/>
          </a:p>
          <a:p>
            <a:pPr marL="0" indent="0">
              <a:buNone/>
            </a:pPr>
            <a:r>
              <a:rPr lang="en-GB" sz="1600" dirty="0"/>
              <a:t> </a:t>
            </a:r>
          </a:p>
          <a:p>
            <a:pPr marL="0" indent="0">
              <a:buNone/>
            </a:pPr>
            <a:r>
              <a:rPr lang="en-GB" sz="1600" dirty="0"/>
              <a:t>19 October 2012 </a:t>
            </a:r>
          </a:p>
          <a:p>
            <a:pPr marL="0" indent="0">
              <a:buNone/>
            </a:pPr>
            <a:r>
              <a:rPr lang="en-GB" sz="1600" dirty="0" smtClean="0"/>
              <a:t>University of </a:t>
            </a:r>
            <a:r>
              <a:rPr lang="en-GB" sz="1600" dirty="0"/>
              <a:t>London</a:t>
            </a:r>
          </a:p>
          <a:p>
            <a:pPr marL="0" indent="0">
              <a:buNone/>
            </a:pPr>
            <a:endParaRPr lang="en-GB" dirty="0"/>
          </a:p>
        </p:txBody>
      </p:sp>
    </p:spTree>
    <p:extLst>
      <p:ext uri="{BB962C8B-B14F-4D97-AF65-F5344CB8AC3E}">
        <p14:creationId xmlns:p14="http://schemas.microsoft.com/office/powerpoint/2010/main" xmlns="" val="148581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229600" cy="884237"/>
          </a:xfrm>
        </p:spPr>
        <p:txBody>
          <a:bodyPr>
            <a:normAutofit fontScale="90000"/>
          </a:bodyPr>
          <a:lstStyle/>
          <a:p>
            <a:r>
              <a:rPr lang="en-GB" dirty="0" smtClean="0"/>
              <a:t>Phase 1: The Northern Rock ‘boom’ in North East England  </a:t>
            </a:r>
            <a:endParaRPr lang="en-GB" dirty="0"/>
          </a:p>
        </p:txBody>
      </p:sp>
      <p:sp>
        <p:nvSpPr>
          <p:cNvPr id="3" name="Content Placeholder 2"/>
          <p:cNvSpPr>
            <a:spLocks noGrp="1"/>
          </p:cNvSpPr>
          <p:nvPr>
            <p:ph idx="1"/>
          </p:nvPr>
        </p:nvSpPr>
        <p:spPr>
          <a:xfrm>
            <a:off x="457200" y="1676400"/>
            <a:ext cx="8435280" cy="4724400"/>
          </a:xfrm>
        </p:spPr>
        <p:txBody>
          <a:bodyPr/>
          <a:lstStyle/>
          <a:p>
            <a:r>
              <a:rPr lang="en-GB" b="0" dirty="0" smtClean="0"/>
              <a:t>Historically weak growth rates in the service sector, especially finance and business services </a:t>
            </a:r>
          </a:p>
          <a:p>
            <a:r>
              <a:rPr lang="en-GB" b="0" dirty="0" smtClean="0"/>
              <a:t>‘Public sector region’ and call centre boom</a:t>
            </a:r>
            <a:endParaRPr lang="en-GB" b="0" dirty="0"/>
          </a:p>
          <a:p>
            <a:r>
              <a:rPr lang="en-GB" b="0" dirty="0" smtClean="0"/>
              <a:t>Reproduction and dependence of routine occupations</a:t>
            </a:r>
          </a:p>
          <a:p>
            <a:endParaRPr lang="en-GB" b="0" dirty="0" smtClean="0"/>
          </a:p>
          <a:p>
            <a:r>
              <a:rPr lang="en-GB" b="0" dirty="0" smtClean="0"/>
              <a:t>2000-2007 Employment Growth</a:t>
            </a:r>
          </a:p>
          <a:p>
            <a:pPr lvl="1" indent="-342900">
              <a:buFont typeface="Wingdings" pitchFamily="2" charset="2"/>
              <a:buChar char="§"/>
            </a:pPr>
            <a:r>
              <a:rPr lang="en-GB" b="0" dirty="0" smtClean="0"/>
              <a:t>41%  (49,000) increase in prof, financial and business services </a:t>
            </a:r>
          </a:p>
          <a:p>
            <a:pPr lvl="1" indent="-342900">
              <a:buFont typeface="Wingdings" pitchFamily="2" charset="2"/>
              <a:buChar char="§"/>
            </a:pPr>
            <a:r>
              <a:rPr lang="en-GB" b="0" dirty="0" smtClean="0"/>
              <a:t>36% (</a:t>
            </a:r>
            <a:r>
              <a:rPr lang="en-GB" b="0" dirty="0"/>
              <a:t>6,436</a:t>
            </a:r>
            <a:r>
              <a:rPr lang="en-GB" b="0" dirty="0" smtClean="0"/>
              <a:t>)  increase in financial intermediation</a:t>
            </a:r>
            <a:endParaRPr lang="en-GB" sz="2400" dirty="0"/>
          </a:p>
          <a:p>
            <a:endParaRPr lang="en-GB" b="0" dirty="0" smtClean="0"/>
          </a:p>
          <a:p>
            <a:r>
              <a:rPr lang="en-GB" b="0" dirty="0" smtClean="0"/>
              <a:t>A qualitative shift to a new path of growth in financial services?  </a:t>
            </a:r>
            <a:endParaRPr lang="en-GB" b="0" dirty="0"/>
          </a:p>
        </p:txBody>
      </p:sp>
    </p:spTree>
    <p:extLst>
      <p:ext uri="{BB962C8B-B14F-4D97-AF65-F5344CB8AC3E}">
        <p14:creationId xmlns:p14="http://schemas.microsoft.com/office/powerpoint/2010/main" xmlns="" val="32159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1800" smtClean="0"/>
              <a:t>Full-time equivalent employment in SIC2003 65: Financial intermediation, except insurance and pension funding, 1998 to 2008, by sub-region</a:t>
            </a:r>
          </a:p>
        </p:txBody>
      </p:sp>
      <p:graphicFrame>
        <p:nvGraphicFramePr>
          <p:cNvPr id="3" name="Chart 2"/>
          <p:cNvGraphicFramePr/>
          <p:nvPr>
            <p:extLst>
              <p:ext uri="{D42A27DB-BD31-4B8C-83A1-F6EECF244321}">
                <p14:modId xmlns:p14="http://schemas.microsoft.com/office/powerpoint/2010/main" xmlns="" val="3192968110"/>
              </p:ext>
            </p:extLst>
          </p:nvPr>
        </p:nvGraphicFramePr>
        <p:xfrm>
          <a:off x="646212" y="1844229"/>
          <a:ext cx="784887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TextBox 3"/>
          <p:cNvSpPr txBox="1">
            <a:spLocks noChangeArrowheads="1"/>
          </p:cNvSpPr>
          <p:nvPr/>
        </p:nvSpPr>
        <p:spPr bwMode="auto">
          <a:xfrm>
            <a:off x="2124075" y="6308725"/>
            <a:ext cx="48593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solidFill>
                  <a:srgbClr val="144776"/>
                </a:solidFill>
              </a:rPr>
              <a:t>Source: Annual Business Inquiry Employee Analysis (from Nomis on </a:t>
            </a:r>
          </a:p>
          <a:p>
            <a:pPr eaLnBrk="1" hangingPunct="1"/>
            <a:r>
              <a:rPr lang="en-GB" sz="1200">
                <a:solidFill>
                  <a:srgbClr val="144776"/>
                </a:solidFill>
              </a:rPr>
              <a:t>22 June 2011) ONS Crown Copyright Reserved </a:t>
            </a:r>
          </a:p>
        </p:txBody>
      </p:sp>
    </p:spTree>
    <p:extLst>
      <p:ext uri="{BB962C8B-B14F-4D97-AF65-F5344CB8AC3E}">
        <p14:creationId xmlns:p14="http://schemas.microsoft.com/office/powerpoint/2010/main" xmlns="" val="74693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86171" y="692695"/>
            <a:ext cx="8229600" cy="968971"/>
          </a:xfrm>
        </p:spPr>
        <p:txBody>
          <a:bodyPr/>
          <a:lstStyle/>
          <a:p>
            <a:r>
              <a:rPr lang="en-GB" sz="1800" dirty="0" smtClean="0"/>
              <a:t>Employment trends (indexed to 1999) for full-time Equivalent Employment in SIC2003 65: Financial intermediation, except insurance and pension funding</a:t>
            </a:r>
            <a:endParaRPr lang="en-GB" dirty="0" smtClean="0"/>
          </a:p>
        </p:txBody>
      </p:sp>
      <p:graphicFrame>
        <p:nvGraphicFramePr>
          <p:cNvPr id="3" name="Chart 2"/>
          <p:cNvGraphicFramePr/>
          <p:nvPr>
            <p:extLst>
              <p:ext uri="{D42A27DB-BD31-4B8C-83A1-F6EECF244321}">
                <p14:modId xmlns:p14="http://schemas.microsoft.com/office/powerpoint/2010/main" xmlns="" val="564844789"/>
              </p:ext>
            </p:extLst>
          </p:nvPr>
        </p:nvGraphicFramePr>
        <p:xfrm>
          <a:off x="539552" y="1628330"/>
          <a:ext cx="7992888" cy="4464495"/>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TextBox 8"/>
          <p:cNvSpPr txBox="1">
            <a:spLocks noChangeArrowheads="1"/>
          </p:cNvSpPr>
          <p:nvPr/>
        </p:nvSpPr>
        <p:spPr bwMode="auto">
          <a:xfrm>
            <a:off x="1835150" y="6092825"/>
            <a:ext cx="5872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solidFill>
                  <a:srgbClr val="144776"/>
                </a:solidFill>
              </a:rPr>
              <a:t>Source: Annual Business Inquiry Employee Analysis (from Nomis on 22 June 2011) </a:t>
            </a:r>
          </a:p>
          <a:p>
            <a:pPr eaLnBrk="1" hangingPunct="1"/>
            <a:r>
              <a:rPr lang="en-GB" sz="1200">
                <a:solidFill>
                  <a:srgbClr val="144776"/>
                </a:solidFill>
              </a:rPr>
              <a:t>ONS Crown Copyright Reserved </a:t>
            </a:r>
            <a:endParaRPr lang="en-GB"/>
          </a:p>
        </p:txBody>
      </p:sp>
    </p:spTree>
    <p:extLst>
      <p:ext uri="{BB962C8B-B14F-4D97-AF65-F5344CB8AC3E}">
        <p14:creationId xmlns:p14="http://schemas.microsoft.com/office/powerpoint/2010/main" xmlns="" val="2345242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Northern Rock as the flagship of growth</a:t>
            </a:r>
            <a:endParaRPr lang="en-GB" dirty="0"/>
          </a:p>
        </p:txBody>
      </p:sp>
      <p:sp>
        <p:nvSpPr>
          <p:cNvPr id="3" name="Content Placeholder 2"/>
          <p:cNvSpPr>
            <a:spLocks noGrp="1"/>
          </p:cNvSpPr>
          <p:nvPr>
            <p:ph idx="1"/>
          </p:nvPr>
        </p:nvSpPr>
        <p:spPr/>
        <p:txBody>
          <a:bodyPr/>
          <a:lstStyle/>
          <a:p>
            <a:pPr marL="0" indent="0">
              <a:buNone/>
            </a:pPr>
            <a:endParaRPr lang="en-GB" sz="2000" dirty="0" smtClean="0">
              <a:solidFill>
                <a:srgbClr val="144776"/>
              </a:solidFill>
            </a:endParaRPr>
          </a:p>
          <a:p>
            <a:pPr marL="0" indent="0">
              <a:buNone/>
            </a:pPr>
            <a:r>
              <a:rPr lang="en-GB" sz="2000" b="0" dirty="0" smtClean="0">
                <a:solidFill>
                  <a:srgbClr val="144776"/>
                </a:solidFill>
              </a:rPr>
              <a:t>“</a:t>
            </a:r>
            <a:r>
              <a:rPr lang="en-GB" sz="2000" b="0" dirty="0">
                <a:solidFill>
                  <a:srgbClr val="144776"/>
                </a:solidFill>
              </a:rPr>
              <a:t>If you had been asked in the spring of 2007 to nominate one company that summed up Britain’s successful transformation from a manufacturing to a service economy, Northern Rock would have been a reasonable choice…it became an IT-enabled finance house, filling the vacuum left by that region’s industrial decline and offering well-paid jobs in modern air-conditioned offices to 6,000 employees. These children and grandchildren of miners and shipyard workers had learned new skills as members of Britain’s financial services army, an industry at the cutting edge of the country's new knowledge economy” (</a:t>
            </a:r>
            <a:r>
              <a:rPr lang="en-GB" sz="2000" b="0" dirty="0" err="1">
                <a:solidFill>
                  <a:srgbClr val="144776"/>
                </a:solidFill>
              </a:rPr>
              <a:t>Augar</a:t>
            </a:r>
            <a:r>
              <a:rPr lang="en-GB" sz="2000" b="0" dirty="0">
                <a:solidFill>
                  <a:srgbClr val="144776"/>
                </a:solidFill>
              </a:rPr>
              <a:t> 2009: 149</a:t>
            </a:r>
            <a:r>
              <a:rPr lang="en-GB" sz="2000" b="0" dirty="0" smtClean="0">
                <a:solidFill>
                  <a:srgbClr val="144776"/>
                </a:solidFill>
              </a:rPr>
              <a:t>). </a:t>
            </a:r>
          </a:p>
          <a:p>
            <a:pPr marL="0" indent="0">
              <a:buNone/>
            </a:pPr>
            <a:endParaRPr lang="en-GB" altLang="zh-CN" sz="2000" b="0" dirty="0">
              <a:solidFill>
                <a:srgbClr val="144776"/>
              </a:solidFill>
              <a:ea typeface="宋体" pitchFamily="2" charset="-122"/>
            </a:endParaRPr>
          </a:p>
          <a:p>
            <a:pPr marL="0" indent="0">
              <a:buNone/>
            </a:pPr>
            <a:r>
              <a:rPr lang="en-GB" altLang="zh-CN" sz="2000" dirty="0" smtClean="0">
                <a:solidFill>
                  <a:srgbClr val="144776"/>
                </a:solidFill>
                <a:ea typeface="宋体" pitchFamily="2" charset="-122"/>
              </a:rPr>
              <a:t>Source</a:t>
            </a:r>
            <a:r>
              <a:rPr lang="en-GB" altLang="zh-CN" sz="2000" dirty="0">
                <a:solidFill>
                  <a:srgbClr val="144776"/>
                </a:solidFill>
                <a:ea typeface="宋体" pitchFamily="2" charset="-122"/>
              </a:rPr>
              <a:t>: </a:t>
            </a:r>
            <a:r>
              <a:rPr lang="en-GB" altLang="zh-CN" sz="2000" dirty="0" err="1">
                <a:solidFill>
                  <a:srgbClr val="144776"/>
                </a:solidFill>
                <a:ea typeface="宋体" pitchFamily="2" charset="-122"/>
              </a:rPr>
              <a:t>Augar</a:t>
            </a:r>
            <a:r>
              <a:rPr lang="en-GB" altLang="zh-CN" sz="2000" dirty="0">
                <a:solidFill>
                  <a:srgbClr val="144776"/>
                </a:solidFill>
                <a:ea typeface="宋体" pitchFamily="2" charset="-122"/>
              </a:rPr>
              <a:t>, P. (2009) </a:t>
            </a:r>
            <a:r>
              <a:rPr lang="en-GB" altLang="zh-CN" sz="2000" u="sng" dirty="0">
                <a:solidFill>
                  <a:srgbClr val="144776"/>
                </a:solidFill>
                <a:ea typeface="宋体" pitchFamily="2" charset="-122"/>
              </a:rPr>
              <a:t>Chasing Alpha</a:t>
            </a:r>
            <a:r>
              <a:rPr lang="en-GB" altLang="zh-CN" sz="2000" dirty="0">
                <a:solidFill>
                  <a:srgbClr val="144776"/>
                </a:solidFill>
                <a:ea typeface="宋体" pitchFamily="2" charset="-122"/>
              </a:rPr>
              <a:t>, </a:t>
            </a:r>
            <a:r>
              <a:rPr lang="en-GB" altLang="zh-CN" sz="2000" dirty="0" err="1">
                <a:solidFill>
                  <a:srgbClr val="144776"/>
                </a:solidFill>
                <a:ea typeface="宋体" pitchFamily="2" charset="-122"/>
              </a:rPr>
              <a:t>Bodley</a:t>
            </a:r>
            <a:r>
              <a:rPr lang="en-GB" altLang="zh-CN" sz="2000" dirty="0">
                <a:solidFill>
                  <a:srgbClr val="144776"/>
                </a:solidFill>
                <a:ea typeface="宋体" pitchFamily="2" charset="-122"/>
              </a:rPr>
              <a:t> Head: </a:t>
            </a:r>
            <a:r>
              <a:rPr lang="en-GB" altLang="zh-CN" sz="2000" dirty="0" smtClean="0">
                <a:solidFill>
                  <a:srgbClr val="144776"/>
                </a:solidFill>
                <a:ea typeface="宋体" pitchFamily="2" charset="-122"/>
              </a:rPr>
              <a:t>London</a:t>
            </a:r>
            <a:endParaRPr lang="en-GB" sz="2000" b="0" dirty="0">
              <a:solidFill>
                <a:srgbClr val="144776"/>
              </a:solidFill>
            </a:endParaRPr>
          </a:p>
          <a:p>
            <a:pPr marL="0" indent="0">
              <a:buNone/>
            </a:pPr>
            <a:endParaRPr lang="en-GB" dirty="0"/>
          </a:p>
        </p:txBody>
      </p:sp>
    </p:spTree>
    <p:extLst>
      <p:ext uri="{BB962C8B-B14F-4D97-AF65-F5344CB8AC3E}">
        <p14:creationId xmlns:p14="http://schemas.microsoft.com/office/powerpoint/2010/main" xmlns="" val="894199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50044"/>
            <a:ext cx="8229600" cy="884237"/>
          </a:xfrm>
        </p:spPr>
        <p:txBody>
          <a:bodyPr/>
          <a:lstStyle/>
          <a:p>
            <a:endParaRPr lang="en-GB" dirty="0"/>
          </a:p>
        </p:txBody>
      </p:sp>
      <p:sp>
        <p:nvSpPr>
          <p:cNvPr id="3" name="Content Placeholder 2"/>
          <p:cNvSpPr>
            <a:spLocks noGrp="1"/>
          </p:cNvSpPr>
          <p:nvPr>
            <p:ph idx="1"/>
          </p:nvPr>
        </p:nvSpPr>
        <p:spPr>
          <a:xfrm>
            <a:off x="447824" y="1144073"/>
            <a:ext cx="8229600" cy="4724400"/>
          </a:xfrm>
        </p:spPr>
        <p:txBody>
          <a:bodyPr/>
          <a:lstStyle/>
          <a:p>
            <a:r>
              <a:rPr lang="en-GB" b="0" dirty="0" smtClean="0"/>
              <a:t>Historically rooted building society and regional employer</a:t>
            </a:r>
          </a:p>
          <a:p>
            <a:r>
              <a:rPr lang="en-GB" b="0" dirty="0" smtClean="0"/>
              <a:t>1997 demutualisation: connects to wider markets of </a:t>
            </a:r>
            <a:r>
              <a:rPr lang="en-GB" b="0" dirty="0" err="1" smtClean="0"/>
              <a:t>financialistion</a:t>
            </a:r>
            <a:r>
              <a:rPr lang="en-GB" b="0" dirty="0" smtClean="0"/>
              <a:t> and the ‘originate and distribute’ mortgage model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11028" y="2420888"/>
            <a:ext cx="6697712" cy="431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7012" y="6150114"/>
            <a:ext cx="4572000" cy="707886"/>
          </a:xfrm>
          <a:prstGeom prst="rect">
            <a:avLst/>
          </a:prstGeom>
        </p:spPr>
        <p:txBody>
          <a:bodyPr>
            <a:spAutoFit/>
          </a:bodyPr>
          <a:lstStyle/>
          <a:p>
            <a:r>
              <a:rPr lang="en-GB" sz="1000" dirty="0">
                <a:solidFill>
                  <a:srgbClr val="144776"/>
                </a:solidFill>
              </a:rPr>
              <a:t>Source: 2000-05 taken from annual report and accounts; 2006-08 data  </a:t>
            </a:r>
            <a:endParaRPr lang="en-GB" sz="1000" dirty="0" smtClean="0">
              <a:solidFill>
                <a:srgbClr val="144776"/>
              </a:solidFill>
            </a:endParaRPr>
          </a:p>
          <a:p>
            <a:r>
              <a:rPr lang="en-GB" sz="1000" dirty="0" smtClean="0">
                <a:solidFill>
                  <a:srgbClr val="144776"/>
                </a:solidFill>
              </a:rPr>
              <a:t>provided  by </a:t>
            </a:r>
            <a:r>
              <a:rPr lang="en-GB" sz="1000" dirty="0">
                <a:solidFill>
                  <a:srgbClr val="144776"/>
                </a:solidFill>
              </a:rPr>
              <a:t>Northern Rock; all data are annual averages, with the  </a:t>
            </a:r>
            <a:endParaRPr lang="en-GB" sz="1000" dirty="0" smtClean="0">
              <a:solidFill>
                <a:srgbClr val="144776"/>
              </a:solidFill>
            </a:endParaRPr>
          </a:p>
          <a:p>
            <a:r>
              <a:rPr lang="en-GB" sz="1000" dirty="0" smtClean="0">
                <a:solidFill>
                  <a:srgbClr val="144776"/>
                </a:solidFill>
              </a:rPr>
              <a:t>exception </a:t>
            </a:r>
            <a:r>
              <a:rPr lang="en-GB" sz="1000" dirty="0">
                <a:solidFill>
                  <a:srgbClr val="144776"/>
                </a:solidFill>
              </a:rPr>
              <a:t>of 2008 which </a:t>
            </a:r>
            <a:r>
              <a:rPr lang="en-GB" sz="1000" dirty="0" smtClean="0">
                <a:solidFill>
                  <a:srgbClr val="144776"/>
                </a:solidFill>
              </a:rPr>
              <a:t> is </a:t>
            </a:r>
            <a:r>
              <a:rPr lang="en-GB" sz="1000" dirty="0">
                <a:solidFill>
                  <a:srgbClr val="144776"/>
                </a:solidFill>
              </a:rPr>
              <a:t>the November headcount and 2009 which </a:t>
            </a:r>
            <a:endParaRPr lang="en-GB" sz="1000" dirty="0" smtClean="0">
              <a:solidFill>
                <a:srgbClr val="144776"/>
              </a:solidFill>
            </a:endParaRPr>
          </a:p>
          <a:p>
            <a:r>
              <a:rPr lang="en-GB" sz="1000" dirty="0" smtClean="0">
                <a:solidFill>
                  <a:srgbClr val="144776"/>
                </a:solidFill>
              </a:rPr>
              <a:t>is </a:t>
            </a:r>
            <a:r>
              <a:rPr lang="en-GB" sz="1000" dirty="0">
                <a:solidFill>
                  <a:srgbClr val="144776"/>
                </a:solidFill>
              </a:rPr>
              <a:t>the June headcount. </a:t>
            </a:r>
            <a:endParaRPr lang="en-GB" sz="1000" dirty="0"/>
          </a:p>
        </p:txBody>
      </p:sp>
      <p:sp>
        <p:nvSpPr>
          <p:cNvPr id="7" name="Content Placeholder 2"/>
          <p:cNvSpPr txBox="1">
            <a:spLocks/>
          </p:cNvSpPr>
          <p:nvPr/>
        </p:nvSpPr>
        <p:spPr>
          <a:xfrm>
            <a:off x="611560" y="2852740"/>
            <a:ext cx="82296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b="1" i="0" kern="1200">
                <a:solidFill>
                  <a:schemeClr val="tx2"/>
                </a:solidFill>
                <a:latin typeface="Arial"/>
                <a:ea typeface="+mn-ea"/>
                <a:cs typeface="Arial"/>
              </a:defRPr>
            </a:lvl1pPr>
            <a:lvl2pPr marL="742950" indent="-285750" algn="l" defTabSz="457200" rtl="0" eaLnBrk="1" latinLnBrk="0" hangingPunct="1">
              <a:spcBef>
                <a:spcPct val="20000"/>
              </a:spcBef>
              <a:buFont typeface="Arial"/>
              <a:buNone/>
              <a:defRPr sz="2000" b="1" i="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1800" b="1" i="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1700" b="1" i="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600" b="1"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Rapid growth 2000-2006</a:t>
            </a:r>
          </a:p>
          <a:p>
            <a:pPr marL="800100" lvl="1" indent="-342900">
              <a:buFontTx/>
              <a:buChar char="-"/>
            </a:pPr>
            <a:r>
              <a:rPr lang="en-GB" b="0" dirty="0" smtClean="0"/>
              <a:t>3,000 jobs created in NE</a:t>
            </a:r>
          </a:p>
          <a:p>
            <a:pPr marL="800100" lvl="1" indent="-342900">
              <a:buFontTx/>
              <a:buChar char="-"/>
            </a:pPr>
            <a:r>
              <a:rPr lang="en-GB" b="0" dirty="0"/>
              <a:t>90% of Northern Rock’s workforce in NE</a:t>
            </a:r>
          </a:p>
          <a:p>
            <a:pPr marL="800100" lvl="1" indent="-342900">
              <a:buFontTx/>
              <a:buChar char="-"/>
            </a:pPr>
            <a:r>
              <a:rPr lang="en-GB" b="0" dirty="0" smtClean="0"/>
              <a:t>50% of all financial intermediation jobs created in NE</a:t>
            </a:r>
          </a:p>
          <a:p>
            <a:endParaRPr lang="en-GB" dirty="0"/>
          </a:p>
        </p:txBody>
      </p:sp>
    </p:spTree>
    <p:extLst>
      <p:ext uri="{BB962C8B-B14F-4D97-AF65-F5344CB8AC3E}">
        <p14:creationId xmlns:p14="http://schemas.microsoft.com/office/powerpoint/2010/main" xmlns="" val="34207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92" y="899318"/>
            <a:ext cx="8861796" cy="5554018"/>
          </a:xfrm>
        </p:spPr>
        <p:txBody>
          <a:bodyPr>
            <a:normAutofit/>
          </a:bodyPr>
          <a:lstStyle/>
          <a:p>
            <a:pPr marL="0" indent="0">
              <a:buNone/>
            </a:pPr>
            <a:endParaRPr lang="en-GB" b="0" dirty="0" smtClean="0">
              <a:solidFill>
                <a:srgbClr val="144776"/>
              </a:solidFill>
            </a:endParaRPr>
          </a:p>
          <a:p>
            <a:pPr marL="0" indent="0">
              <a:buNone/>
            </a:pPr>
            <a:endParaRPr lang="en-GB" b="0" dirty="0">
              <a:solidFill>
                <a:srgbClr val="144776"/>
              </a:solidFill>
            </a:endParaRPr>
          </a:p>
          <a:p>
            <a:pPr marL="0" indent="0">
              <a:buNone/>
            </a:pPr>
            <a:endParaRPr lang="en-GB" b="0" dirty="0" smtClean="0">
              <a:solidFill>
                <a:srgbClr val="144776"/>
              </a:solidFill>
            </a:endParaRPr>
          </a:p>
          <a:p>
            <a:r>
              <a:rPr lang="en-GB" b="0" dirty="0"/>
              <a:t>Business model as </a:t>
            </a:r>
            <a:r>
              <a:rPr lang="en-GB" b="0" dirty="0" smtClean="0"/>
              <a:t>manufacturer of </a:t>
            </a:r>
            <a:r>
              <a:rPr lang="en-GB" b="0" dirty="0"/>
              <a:t>mortgages: </a:t>
            </a:r>
            <a:r>
              <a:rPr lang="en-GB" b="0" dirty="0" smtClean="0"/>
              <a:t>reinforces low-skill equilibrium (cost &gt; quality)</a:t>
            </a:r>
          </a:p>
          <a:p>
            <a:pPr marL="0" indent="0">
              <a:buNone/>
            </a:pPr>
            <a:endParaRPr lang="en-GB" b="0" dirty="0"/>
          </a:p>
          <a:p>
            <a:pPr marL="0" indent="0">
              <a:buNone/>
            </a:pPr>
            <a:r>
              <a:rPr lang="en-GB" b="0" dirty="0" smtClean="0">
                <a:solidFill>
                  <a:srgbClr val="144776"/>
                </a:solidFill>
              </a:rPr>
              <a:t>	“</a:t>
            </a:r>
            <a:r>
              <a:rPr lang="en-GB" b="0" dirty="0">
                <a:solidFill>
                  <a:srgbClr val="144776"/>
                </a:solidFill>
              </a:rPr>
              <a:t>Northern Rock is the lowest cost producer in the banking industry </a:t>
            </a:r>
            <a:r>
              <a:rPr lang="en-GB" b="0" dirty="0" smtClean="0">
                <a:solidFill>
                  <a:srgbClr val="144776"/>
                </a:solidFill>
              </a:rPr>
              <a:t>	in </a:t>
            </a:r>
            <a:r>
              <a:rPr lang="en-GB" b="0" dirty="0">
                <a:solidFill>
                  <a:srgbClr val="144776"/>
                </a:solidFill>
              </a:rPr>
              <a:t>Europe. A key advantage over rivals is that its head office and </a:t>
            </a:r>
            <a:r>
              <a:rPr lang="en-GB" b="0" dirty="0" smtClean="0">
                <a:solidFill>
                  <a:srgbClr val="144776"/>
                </a:solidFill>
              </a:rPr>
              <a:t>	key </a:t>
            </a:r>
            <a:r>
              <a:rPr lang="en-GB" b="0" dirty="0">
                <a:solidFill>
                  <a:srgbClr val="144776"/>
                </a:solidFill>
              </a:rPr>
              <a:t>operational units are located in the North East of England </a:t>
            </a:r>
            <a:r>
              <a:rPr lang="en-GB" b="0" dirty="0" smtClean="0">
                <a:solidFill>
                  <a:srgbClr val="144776"/>
                </a:solidFill>
              </a:rPr>
              <a:t>	where </a:t>
            </a:r>
            <a:r>
              <a:rPr lang="en-GB" b="0" dirty="0">
                <a:solidFill>
                  <a:srgbClr val="144776"/>
                </a:solidFill>
              </a:rPr>
              <a:t>wages are, on average, lower than in the rest of the UK. </a:t>
            </a:r>
            <a:r>
              <a:rPr lang="en-GB" b="0" dirty="0" smtClean="0">
                <a:solidFill>
                  <a:srgbClr val="144776"/>
                </a:solidFill>
              </a:rPr>
              <a:t>	The </a:t>
            </a:r>
            <a:r>
              <a:rPr lang="en-GB" b="0" dirty="0">
                <a:solidFill>
                  <a:srgbClr val="144776"/>
                </a:solidFill>
              </a:rPr>
              <a:t>cost of living is much lower in this area, so people are able to </a:t>
            </a:r>
            <a:r>
              <a:rPr lang="en-GB" b="0" dirty="0" smtClean="0">
                <a:solidFill>
                  <a:srgbClr val="144776"/>
                </a:solidFill>
              </a:rPr>
              <a:t>	enjoy </a:t>
            </a:r>
            <a:r>
              <a:rPr lang="en-GB" b="0" dirty="0">
                <a:solidFill>
                  <a:srgbClr val="144776"/>
                </a:solidFill>
              </a:rPr>
              <a:t>a high standard of living even though income may be lower. </a:t>
            </a:r>
            <a:r>
              <a:rPr lang="en-GB" b="0" dirty="0" smtClean="0">
                <a:solidFill>
                  <a:srgbClr val="144776"/>
                </a:solidFill>
              </a:rPr>
              <a:t>	Northern </a:t>
            </a:r>
            <a:r>
              <a:rPr lang="en-GB" b="0" dirty="0">
                <a:solidFill>
                  <a:srgbClr val="144776"/>
                </a:solidFill>
              </a:rPr>
              <a:t>Rock is then able to pass this advantage of low costs to </a:t>
            </a:r>
            <a:r>
              <a:rPr lang="en-GB" b="0" dirty="0" smtClean="0">
                <a:solidFill>
                  <a:srgbClr val="144776"/>
                </a:solidFill>
              </a:rPr>
              <a:t>	its </a:t>
            </a:r>
            <a:r>
              <a:rPr lang="en-GB" b="0" dirty="0">
                <a:solidFill>
                  <a:srgbClr val="144776"/>
                </a:solidFill>
              </a:rPr>
              <a:t>customers</a:t>
            </a:r>
            <a:r>
              <a:rPr lang="en-GB" b="0" dirty="0" smtClean="0">
                <a:solidFill>
                  <a:srgbClr val="144776"/>
                </a:solidFill>
              </a:rPr>
              <a:t>”</a:t>
            </a:r>
            <a:endParaRPr lang="en-GB" b="0" dirty="0" smtClean="0"/>
          </a:p>
          <a:p>
            <a:pPr marL="0" indent="0">
              <a:buNone/>
            </a:pPr>
            <a:endParaRPr lang="en-GB" dirty="0" smtClean="0"/>
          </a:p>
          <a:p>
            <a:endParaRPr lang="en-GB" b="0" dirty="0" smtClean="0"/>
          </a:p>
          <a:p>
            <a:endParaRPr lang="en-GB" b="0" dirty="0" smtClean="0"/>
          </a:p>
          <a:p>
            <a:endParaRPr lang="en-GB" b="0" dirty="0"/>
          </a:p>
          <a:p>
            <a:pPr marL="0" indent="0">
              <a:buNone/>
            </a:pPr>
            <a:endParaRPr lang="en-GB" b="0" dirty="0"/>
          </a:p>
          <a:p>
            <a:endParaRPr lang="en-GB" b="0" dirty="0" smtClean="0"/>
          </a:p>
          <a:p>
            <a:endParaRPr lang="en-GB" dirty="0"/>
          </a:p>
          <a:p>
            <a:endParaRPr lang="en-GB" dirty="0" smtClean="0"/>
          </a:p>
          <a:p>
            <a:pPr marL="0" indent="0">
              <a:buNone/>
            </a:pPr>
            <a:endParaRPr lang="en-GB" b="0" dirty="0" smtClean="0">
              <a:solidFill>
                <a:srgbClr val="144776"/>
              </a:solidFill>
            </a:endParaRPr>
          </a:p>
          <a:p>
            <a:endParaRPr lang="en-GB" dirty="0"/>
          </a:p>
        </p:txBody>
      </p:sp>
      <p:sp>
        <p:nvSpPr>
          <p:cNvPr id="4" name="Rectangle 6"/>
          <p:cNvSpPr>
            <a:spLocks noChangeArrowheads="1"/>
          </p:cNvSpPr>
          <p:nvPr/>
        </p:nvSpPr>
        <p:spPr bwMode="auto">
          <a:xfrm>
            <a:off x="2870274" y="6453336"/>
            <a:ext cx="61928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200" u="sng" dirty="0">
                <a:solidFill>
                  <a:srgbClr val="144776"/>
                </a:solidFill>
                <a:hlinkClick r:id="rId2"/>
              </a:rPr>
              <a:t>http://companyinfo.northernrock.co.uk/downloads/results/NorthernRockFinalV2.pdf</a:t>
            </a:r>
            <a:r>
              <a:rPr lang="en-GB" sz="1200" dirty="0">
                <a:solidFill>
                  <a:srgbClr val="144776"/>
                </a:solidFill>
              </a:rPr>
              <a:t> </a:t>
            </a:r>
          </a:p>
        </p:txBody>
      </p:sp>
      <p:pic>
        <p:nvPicPr>
          <p:cNvPr id="2050" name="Picture 2" descr="http://blogs.reuters.com/uknews/files/2009/10/.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692" y="88686"/>
            <a:ext cx="2246089" cy="1627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5605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3316" y="260648"/>
            <a:ext cx="8229600" cy="1143000"/>
          </a:xfrm>
        </p:spPr>
        <p:txBody>
          <a:bodyPr/>
          <a:lstStyle/>
          <a:p>
            <a:r>
              <a:rPr lang="en-GB" sz="1800" dirty="0" smtClean="0"/>
              <a:t>Employment by grade of staff </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556792"/>
            <a:ext cx="7272337" cy="453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Box 3"/>
          <p:cNvSpPr txBox="1">
            <a:spLocks noChangeArrowheads="1"/>
          </p:cNvSpPr>
          <p:nvPr/>
        </p:nvSpPr>
        <p:spPr bwMode="auto">
          <a:xfrm>
            <a:off x="444500" y="6288087"/>
            <a:ext cx="21701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solidFill>
                  <a:srgbClr val="144776"/>
                </a:solidFill>
              </a:rPr>
              <a:t>Source: Regeneris </a:t>
            </a:r>
            <a:r>
              <a:rPr lang="en-GB" sz="1200" i="1">
                <a:solidFill>
                  <a:srgbClr val="144776"/>
                </a:solidFill>
              </a:rPr>
              <a:t>et al</a:t>
            </a:r>
            <a:r>
              <a:rPr lang="en-GB" sz="1200">
                <a:solidFill>
                  <a:srgbClr val="144776"/>
                </a:solidFill>
              </a:rPr>
              <a:t> 2009</a:t>
            </a:r>
          </a:p>
        </p:txBody>
      </p:sp>
      <p:sp>
        <p:nvSpPr>
          <p:cNvPr id="2" name="TextBox 1"/>
          <p:cNvSpPr txBox="1"/>
          <p:nvPr/>
        </p:nvSpPr>
        <p:spPr>
          <a:xfrm>
            <a:off x="4932040" y="980728"/>
            <a:ext cx="3960440" cy="1754326"/>
          </a:xfrm>
          <a:prstGeom prst="rect">
            <a:avLst/>
          </a:prstGeom>
          <a:noFill/>
        </p:spPr>
        <p:txBody>
          <a:bodyPr wrap="square" rtlCol="0">
            <a:spAutoFit/>
          </a:bodyPr>
          <a:lstStyle/>
          <a:p>
            <a:pPr marL="285750" indent="-285750">
              <a:buFont typeface="Arial" pitchFamily="34" charset="0"/>
              <a:buChar char="•"/>
            </a:pPr>
            <a:r>
              <a:rPr lang="en-GB" b="1" dirty="0">
                <a:solidFill>
                  <a:srgbClr val="002060"/>
                </a:solidFill>
                <a:latin typeface="+mj-lt"/>
              </a:rPr>
              <a:t>2004:  1/3 staff in call centres (telesales; data processing)</a:t>
            </a:r>
          </a:p>
          <a:p>
            <a:endParaRPr lang="en-GB" b="1" dirty="0">
              <a:solidFill>
                <a:srgbClr val="002060"/>
              </a:solidFill>
              <a:latin typeface="+mj-lt"/>
            </a:endParaRPr>
          </a:p>
          <a:p>
            <a:pPr marL="285750" indent="-285750">
              <a:buFont typeface="Arial" pitchFamily="34" charset="0"/>
              <a:buChar char="•"/>
            </a:pPr>
            <a:r>
              <a:rPr lang="en-GB" b="1" dirty="0">
                <a:solidFill>
                  <a:srgbClr val="002060"/>
                </a:solidFill>
                <a:latin typeface="+mj-lt"/>
              </a:rPr>
              <a:t>2007: 54% of workforce occupied clerical grades</a:t>
            </a:r>
          </a:p>
          <a:p>
            <a:endParaRPr lang="en-GB" dirty="0"/>
          </a:p>
        </p:txBody>
      </p:sp>
    </p:spTree>
    <p:extLst>
      <p:ext uri="{BB962C8B-B14F-4D97-AF65-F5344CB8AC3E}">
        <p14:creationId xmlns:p14="http://schemas.microsoft.com/office/powerpoint/2010/main" xmlns="" val="385985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472608"/>
          </a:xfrm>
        </p:spPr>
        <p:txBody>
          <a:bodyPr>
            <a:normAutofit/>
          </a:bodyPr>
          <a:lstStyle/>
          <a:p>
            <a:r>
              <a:rPr lang="en-GB" b="0" dirty="0" smtClean="0"/>
              <a:t>Mid </a:t>
            </a:r>
            <a:r>
              <a:rPr lang="en-GB" b="0" dirty="0"/>
              <a:t>2000s: staff turnover at 10-15% p.a. </a:t>
            </a:r>
            <a:endParaRPr lang="en-GB" b="0" dirty="0" smtClean="0"/>
          </a:p>
          <a:p>
            <a:pPr marL="0" indent="0">
              <a:buNone/>
            </a:pPr>
            <a:endParaRPr lang="en-GB" b="0" dirty="0"/>
          </a:p>
          <a:p>
            <a:r>
              <a:rPr lang="en-GB" b="0" dirty="0" smtClean="0"/>
              <a:t>Salaries: ‘bottom quartile’ to </a:t>
            </a:r>
            <a:r>
              <a:rPr lang="en-GB" b="0" dirty="0"/>
              <a:t>‘middle rung for the region’ (NR HR </a:t>
            </a:r>
            <a:r>
              <a:rPr lang="en-GB" b="0" dirty="0" smtClean="0"/>
              <a:t>Manager, Author’s Interview 2008)</a:t>
            </a:r>
          </a:p>
          <a:p>
            <a:pPr marL="0" indent="0">
              <a:buNone/>
            </a:pPr>
            <a:endParaRPr lang="en-GB" b="0" dirty="0"/>
          </a:p>
          <a:p>
            <a:r>
              <a:rPr lang="en-GB" b="0" dirty="0" smtClean="0"/>
              <a:t>Limited </a:t>
            </a:r>
            <a:r>
              <a:rPr lang="en-GB" b="0" dirty="0"/>
              <a:t>growth in higher skilled financial service work (e.g. treasury; audit </a:t>
            </a:r>
            <a:r>
              <a:rPr lang="en-GB" b="0" dirty="0" err="1"/>
              <a:t>etc</a:t>
            </a:r>
            <a:r>
              <a:rPr lang="en-GB" b="0" dirty="0"/>
              <a:t>)</a:t>
            </a:r>
          </a:p>
          <a:p>
            <a:endParaRPr lang="en-GB" b="0" dirty="0"/>
          </a:p>
          <a:p>
            <a:r>
              <a:rPr lang="en-GB" dirty="0"/>
              <a:t>Old wine in new bottles? </a:t>
            </a:r>
            <a:r>
              <a:rPr lang="en-GB" b="0" dirty="0"/>
              <a:t>Northern Rock’s growth model was, in part, shaped by the </a:t>
            </a:r>
            <a:r>
              <a:rPr lang="en-GB" b="0" dirty="0" smtClean="0"/>
              <a:t>region’s occupational structure and historical </a:t>
            </a:r>
            <a:r>
              <a:rPr lang="en-GB" b="0" dirty="0"/>
              <a:t>role in spatial divisions of labour </a:t>
            </a:r>
          </a:p>
          <a:p>
            <a:endParaRPr lang="en-GB" dirty="0"/>
          </a:p>
        </p:txBody>
      </p:sp>
    </p:spTree>
    <p:extLst>
      <p:ext uri="{BB962C8B-B14F-4D97-AF65-F5344CB8AC3E}">
        <p14:creationId xmlns:p14="http://schemas.microsoft.com/office/powerpoint/2010/main" xmlns="" val="2246239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163"/>
            <a:ext cx="8435280" cy="884237"/>
          </a:xfrm>
        </p:spPr>
        <p:txBody>
          <a:bodyPr>
            <a:normAutofit fontScale="90000"/>
          </a:bodyPr>
          <a:lstStyle/>
          <a:p>
            <a:r>
              <a:rPr lang="en-GB" dirty="0"/>
              <a:t>Phase 2: ‘Boom to bust’… Restructuring the Rock </a:t>
            </a:r>
          </a:p>
        </p:txBody>
      </p:sp>
      <p:sp>
        <p:nvSpPr>
          <p:cNvPr id="3" name="Content Placeholder 2"/>
          <p:cNvSpPr>
            <a:spLocks noGrp="1"/>
          </p:cNvSpPr>
          <p:nvPr>
            <p:ph idx="1"/>
          </p:nvPr>
        </p:nvSpPr>
        <p:spPr>
          <a:xfrm>
            <a:off x="251520" y="1676400"/>
            <a:ext cx="8435280" cy="4724400"/>
          </a:xfrm>
        </p:spPr>
        <p:txBody>
          <a:bodyPr/>
          <a:lstStyle/>
          <a:p>
            <a:r>
              <a:rPr lang="en-GB" b="0" dirty="0"/>
              <a:t>2007 ‘Run on the Rock’; Nationalisation and Restructuring  </a:t>
            </a:r>
          </a:p>
        </p:txBody>
      </p:sp>
      <p:pic>
        <p:nvPicPr>
          <p:cNvPr id="1026" name="Picture 2" descr="http://static.guim.co.uk/Guardian/business/gallery/2007/sep/27/1/NRockL-867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2420887"/>
            <a:ext cx="6000750" cy="3714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1025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8435280" cy="884237"/>
          </a:xfrm>
        </p:spPr>
        <p:txBody>
          <a:bodyPr>
            <a:normAutofit fontScale="90000"/>
          </a:bodyPr>
          <a:lstStyle/>
          <a:p>
            <a:r>
              <a:rPr lang="en-GB" dirty="0" smtClean="0"/>
              <a:t>Phase 2: ‘Boom to bust’… Restructuring the Rock </a:t>
            </a:r>
            <a:endParaRPr lang="en-GB" dirty="0"/>
          </a:p>
        </p:txBody>
      </p:sp>
      <p:sp>
        <p:nvSpPr>
          <p:cNvPr id="3" name="Content Placeholder 2"/>
          <p:cNvSpPr>
            <a:spLocks noGrp="1"/>
          </p:cNvSpPr>
          <p:nvPr>
            <p:ph idx="1"/>
          </p:nvPr>
        </p:nvSpPr>
        <p:spPr>
          <a:xfrm>
            <a:off x="444252" y="1484784"/>
            <a:ext cx="8229600" cy="4724400"/>
          </a:xfrm>
        </p:spPr>
        <p:txBody>
          <a:bodyPr/>
          <a:lstStyle/>
          <a:p>
            <a:r>
              <a:rPr lang="en-GB" b="0" dirty="0" smtClean="0"/>
              <a:t>2007-10: 2,800 jobs lost (3,500 by 2011)</a:t>
            </a:r>
          </a:p>
          <a:p>
            <a:endParaRPr lang="en-GB" b="0" dirty="0" smtClean="0"/>
          </a:p>
          <a:p>
            <a:r>
              <a:rPr lang="en-GB" b="0" dirty="0" smtClean="0"/>
              <a:t>2007–2009: </a:t>
            </a:r>
          </a:p>
          <a:p>
            <a:pPr marL="800100" lvl="1" indent="-342900">
              <a:buFont typeface="Arial" pitchFamily="34" charset="0"/>
              <a:buChar char="•"/>
            </a:pPr>
            <a:r>
              <a:rPr lang="en-GB" b="0" dirty="0" smtClean="0"/>
              <a:t>1 in 3 of NR’s North East workforce cut</a:t>
            </a:r>
            <a:endParaRPr lang="en-GB" b="0" dirty="0"/>
          </a:p>
          <a:p>
            <a:pPr marL="800100" lvl="1" indent="-342900">
              <a:buFont typeface="Arial" pitchFamily="34" charset="0"/>
              <a:buChar char="•"/>
            </a:pPr>
            <a:r>
              <a:rPr lang="en-GB" b="0" dirty="0" smtClean="0"/>
              <a:t>Wiped out 1/3 of the job growth witnessed in the region’s financial intermediation sector 2000-2007 </a:t>
            </a:r>
          </a:p>
          <a:p>
            <a:endParaRPr lang="en-GB" b="0" dirty="0"/>
          </a:p>
          <a:p>
            <a:r>
              <a:rPr lang="en-GB" b="0" dirty="0" smtClean="0"/>
              <a:t>NR job losses concentrated in the functions and occupations which grew during the ‘bubble’</a:t>
            </a:r>
          </a:p>
        </p:txBody>
      </p:sp>
    </p:spTree>
    <p:extLst>
      <p:ext uri="{BB962C8B-B14F-4D97-AF65-F5344CB8AC3E}">
        <p14:creationId xmlns:p14="http://schemas.microsoft.com/office/powerpoint/2010/main" xmlns="" val="183360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Introduction </a:t>
            </a:r>
            <a:endParaRPr lang="en-GB" dirty="0"/>
          </a:p>
        </p:txBody>
      </p:sp>
      <p:sp>
        <p:nvSpPr>
          <p:cNvPr id="3" name="Content Placeholder 2"/>
          <p:cNvSpPr>
            <a:spLocks noGrp="1"/>
          </p:cNvSpPr>
          <p:nvPr>
            <p:ph idx="1"/>
          </p:nvPr>
        </p:nvSpPr>
        <p:spPr>
          <a:xfrm>
            <a:off x="457200" y="1484784"/>
            <a:ext cx="8229600" cy="4724400"/>
          </a:xfrm>
        </p:spPr>
        <p:txBody>
          <a:bodyPr>
            <a:normAutofit lnSpcReduction="10000"/>
          </a:bodyPr>
          <a:lstStyle/>
          <a:p>
            <a:r>
              <a:rPr lang="en-GB" b="0" dirty="0"/>
              <a:t>C</a:t>
            </a:r>
            <a:r>
              <a:rPr lang="en-GB" b="0" dirty="0" smtClean="0"/>
              <a:t>onnect labour markets and skills to broader perspectives on the geographical evolution of economic landscapes</a:t>
            </a:r>
          </a:p>
          <a:p>
            <a:pPr marL="0" indent="0">
              <a:buNone/>
            </a:pPr>
            <a:endParaRPr lang="en-GB" b="0" dirty="0" smtClean="0"/>
          </a:p>
          <a:p>
            <a:r>
              <a:rPr lang="en-GB" b="0" dirty="0"/>
              <a:t>The case study of the rise and fall of Northern Rock in the North East of </a:t>
            </a:r>
            <a:r>
              <a:rPr lang="en-GB" b="0" dirty="0" smtClean="0"/>
              <a:t>England</a:t>
            </a:r>
          </a:p>
          <a:p>
            <a:pPr marL="0" indent="0">
              <a:buNone/>
            </a:pPr>
            <a:endParaRPr lang="en-GB" b="0" dirty="0"/>
          </a:p>
          <a:p>
            <a:r>
              <a:rPr lang="en-GB" b="0" dirty="0" smtClean="0"/>
              <a:t>Can the qualitative structure of a labour market constrain or enable the nature of new growth paths within regional economies?</a:t>
            </a:r>
          </a:p>
          <a:p>
            <a:pPr marL="0" indent="0">
              <a:buNone/>
            </a:pPr>
            <a:endParaRPr lang="en-GB" b="0" dirty="0"/>
          </a:p>
          <a:p>
            <a:r>
              <a:rPr lang="en-GB" b="0" dirty="0" smtClean="0"/>
              <a:t>Refocus attention on the ‘demand-side’ of the labour market</a:t>
            </a:r>
          </a:p>
          <a:p>
            <a:pPr marL="0" indent="0">
              <a:buNone/>
            </a:pPr>
            <a:r>
              <a:rPr lang="en-GB" b="0" dirty="0" smtClean="0"/>
              <a:t> </a:t>
            </a:r>
          </a:p>
          <a:p>
            <a:r>
              <a:rPr lang="en-GB" b="0" dirty="0" smtClean="0"/>
              <a:t>Policy challenge: scale, scope and governance</a:t>
            </a:r>
          </a:p>
        </p:txBody>
      </p:sp>
    </p:spTree>
    <p:extLst>
      <p:ext uri="{BB962C8B-B14F-4D97-AF65-F5344CB8AC3E}">
        <p14:creationId xmlns:p14="http://schemas.microsoft.com/office/powerpoint/2010/main" xmlns="" val="31730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916" y="548680"/>
            <a:ext cx="8229600" cy="1143000"/>
          </a:xfrm>
        </p:spPr>
        <p:txBody>
          <a:bodyPr/>
          <a:lstStyle/>
          <a:p>
            <a:r>
              <a:rPr lang="en-GB" sz="1800" dirty="0" smtClean="0"/>
              <a:t>Northern Rock Redundancies by Business Function and Grade </a:t>
            </a:r>
          </a:p>
        </p:txBody>
      </p:sp>
      <p:graphicFrame>
        <p:nvGraphicFramePr>
          <p:cNvPr id="3" name="Table 2"/>
          <p:cNvGraphicFramePr>
            <a:graphicFrameLocks noGrp="1"/>
          </p:cNvGraphicFramePr>
          <p:nvPr/>
        </p:nvGraphicFramePr>
        <p:xfrm>
          <a:off x="1979613" y="896938"/>
          <a:ext cx="5472112" cy="5623751"/>
        </p:xfrm>
        <a:graphic>
          <a:graphicData uri="http://schemas.openxmlformats.org/drawingml/2006/table">
            <a:tbl>
              <a:tblPr/>
              <a:tblGrid>
                <a:gridCol w="1368425"/>
                <a:gridCol w="1368425"/>
                <a:gridCol w="1366837"/>
                <a:gridCol w="1368425"/>
              </a:tblGrid>
              <a:tr h="5762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Business Function </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 of Redundancies</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Occupational Grade</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 of Redundancies</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Mortgage Operations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General Clerical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52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Sales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Lower/Middle Management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Information Technology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Technical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Training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Sales Management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Debt Management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Technical Management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5876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Savings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Clerical Sales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Human Resources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Head Office Sales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51752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Customer Services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Senior Management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5876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Executives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Other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5876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Others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58763">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Total</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100%</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Total </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smtClean="0">
                          <a:ln>
                            <a:noFill/>
                          </a:ln>
                          <a:solidFill>
                            <a:srgbClr val="144776"/>
                          </a:solidFill>
                          <a:effectLst/>
                          <a:latin typeface="Calibri" pitchFamily="34" charset="0"/>
                          <a:ea typeface="PMingLiU" pitchFamily="18" charset="-120"/>
                          <a:cs typeface="Times New Roman" pitchFamily="18" charset="0"/>
                        </a:rPr>
                        <a:t>100% </a:t>
                      </a:r>
                      <a:endParaRPr kumimoji="0" lang="en-GB" sz="1600" b="0" i="0" u="none" strike="noStrike" cap="none" normalizeH="0" baseline="0" smtClean="0">
                        <a:ln>
                          <a:noFill/>
                        </a:ln>
                        <a:solidFill>
                          <a:srgbClr val="144776"/>
                        </a:solidFill>
                        <a:effectLst/>
                        <a:latin typeface="Calibri" pitchFamily="34" charset="0"/>
                        <a:ea typeface="PMingLiU" pitchFamily="18" charset="-12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19526" name="TextBox 3"/>
          <p:cNvSpPr txBox="1">
            <a:spLocks noChangeArrowheads="1"/>
          </p:cNvSpPr>
          <p:nvPr/>
        </p:nvSpPr>
        <p:spPr bwMode="auto">
          <a:xfrm>
            <a:off x="3419475" y="6519863"/>
            <a:ext cx="2171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solidFill>
                  <a:srgbClr val="144776"/>
                </a:solidFill>
              </a:rPr>
              <a:t>Source: Regeneris </a:t>
            </a:r>
            <a:r>
              <a:rPr lang="en-GB" sz="1200" i="1">
                <a:solidFill>
                  <a:srgbClr val="144776"/>
                </a:solidFill>
              </a:rPr>
              <a:t>et al</a:t>
            </a:r>
            <a:r>
              <a:rPr lang="en-GB" sz="1200">
                <a:solidFill>
                  <a:srgbClr val="144776"/>
                </a:solidFill>
              </a:rPr>
              <a:t> 2009</a:t>
            </a:r>
          </a:p>
        </p:txBody>
      </p:sp>
      <p:sp>
        <p:nvSpPr>
          <p:cNvPr id="2" name="Rectangle 1"/>
          <p:cNvSpPr/>
          <p:nvPr/>
        </p:nvSpPr>
        <p:spPr>
          <a:xfrm>
            <a:off x="4067944" y="1484784"/>
            <a:ext cx="792088" cy="108012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rot="5400000">
            <a:off x="6934826" y="1426214"/>
            <a:ext cx="602940" cy="72008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2130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3: Resettlement </a:t>
            </a:r>
            <a:endParaRPr lang="en-GB" dirty="0"/>
          </a:p>
        </p:txBody>
      </p:sp>
      <p:sp>
        <p:nvSpPr>
          <p:cNvPr id="3" name="Content Placeholder 2"/>
          <p:cNvSpPr>
            <a:spLocks noGrp="1"/>
          </p:cNvSpPr>
          <p:nvPr>
            <p:ph idx="1"/>
          </p:nvPr>
        </p:nvSpPr>
        <p:spPr>
          <a:xfrm>
            <a:off x="457200" y="1412776"/>
            <a:ext cx="8229600" cy="4896544"/>
          </a:xfrm>
        </p:spPr>
        <p:txBody>
          <a:bodyPr/>
          <a:lstStyle/>
          <a:p>
            <a:r>
              <a:rPr lang="en-GB" b="0" i="1" dirty="0" smtClean="0"/>
              <a:t>Limited </a:t>
            </a:r>
            <a:r>
              <a:rPr lang="en-GB" b="0" i="1" dirty="0"/>
              <a:t>absorptive capacity? </a:t>
            </a:r>
            <a:r>
              <a:rPr lang="en-GB" b="0" i="1" dirty="0" smtClean="0"/>
              <a:t>: </a:t>
            </a:r>
            <a:r>
              <a:rPr lang="en-GB" b="0" dirty="0" smtClean="0"/>
              <a:t>recession, rising unemployment, especially in financial services</a:t>
            </a:r>
          </a:p>
          <a:p>
            <a:endParaRPr lang="en-GB" b="0" dirty="0" smtClean="0"/>
          </a:p>
          <a:p>
            <a:r>
              <a:rPr lang="en-GB" b="0" dirty="0" smtClean="0"/>
              <a:t>Northern Rock Skills Tracking Study (NRSTS)</a:t>
            </a:r>
          </a:p>
          <a:p>
            <a:pPr marL="800100" lvl="1" indent="-342900">
              <a:buFont typeface="Arial" pitchFamily="34" charset="0"/>
              <a:buChar char="•"/>
            </a:pPr>
            <a:r>
              <a:rPr lang="en-GB" b="0" dirty="0" smtClean="0"/>
              <a:t>Survey waves at 3, 6, 12 months</a:t>
            </a:r>
          </a:p>
          <a:p>
            <a:pPr marL="800100" lvl="1" indent="-342900">
              <a:buFont typeface="Arial" pitchFamily="34" charset="0"/>
              <a:buChar char="•"/>
            </a:pPr>
            <a:r>
              <a:rPr lang="en-GB" b="0" dirty="0" smtClean="0"/>
              <a:t>88% of redundant workforce within our target population</a:t>
            </a:r>
          </a:p>
          <a:p>
            <a:pPr marL="800100" lvl="1" indent="-342900">
              <a:buFont typeface="Arial" pitchFamily="34" charset="0"/>
              <a:buChar char="•"/>
            </a:pPr>
            <a:r>
              <a:rPr lang="en-GB" b="0" dirty="0" smtClean="0"/>
              <a:t>612 engaged in the survey </a:t>
            </a:r>
          </a:p>
          <a:p>
            <a:pPr marL="800100" lvl="1" indent="-342900">
              <a:buFont typeface="Arial" pitchFamily="34" charset="0"/>
              <a:buChar char="•"/>
            </a:pPr>
            <a:r>
              <a:rPr lang="en-GB" b="0" dirty="0" smtClean="0"/>
              <a:t>At 12 months: 322 respondents (29%)</a:t>
            </a:r>
          </a:p>
          <a:p>
            <a:pPr marL="800100" lvl="1" indent="-342900">
              <a:buFont typeface="Arial" pitchFamily="34" charset="0"/>
              <a:buChar char="•"/>
            </a:pPr>
            <a:r>
              <a:rPr lang="en-GB" b="0" dirty="0" smtClean="0"/>
              <a:t>25 semi-structured interviews</a:t>
            </a:r>
            <a:endParaRPr lang="en-GB" b="0" dirty="0"/>
          </a:p>
        </p:txBody>
      </p:sp>
    </p:spTree>
    <p:extLst>
      <p:ext uri="{BB962C8B-B14F-4D97-AF65-F5344CB8AC3E}">
        <p14:creationId xmlns:p14="http://schemas.microsoft.com/office/powerpoint/2010/main" xmlns="" val="343649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188913"/>
            <a:ext cx="8229600" cy="417512"/>
          </a:xfrm>
        </p:spPr>
        <p:txBody>
          <a:bodyPr>
            <a:normAutofit fontScale="90000"/>
          </a:bodyPr>
          <a:lstStyle/>
          <a:p>
            <a:pPr eaLnBrk="1" hangingPunct="1"/>
            <a:r>
              <a:rPr lang="en-GB" sz="2400" dirty="0" smtClean="0"/>
              <a:t>Employment status of redundant workers</a:t>
            </a:r>
          </a:p>
        </p:txBody>
      </p:sp>
      <p:graphicFrame>
        <p:nvGraphicFramePr>
          <p:cNvPr id="427098" name="Group 90"/>
          <p:cNvGraphicFramePr>
            <a:graphicFrameLocks noGrp="1"/>
          </p:cNvGraphicFramePr>
          <p:nvPr>
            <p:ph idx="1"/>
          </p:nvPr>
        </p:nvGraphicFramePr>
        <p:xfrm>
          <a:off x="250825" y="765175"/>
          <a:ext cx="8569325" cy="5252720"/>
        </p:xfrm>
        <a:graphic>
          <a:graphicData uri="http://schemas.openxmlformats.org/drawingml/2006/table">
            <a:tbl>
              <a:tblPr/>
              <a:tblGrid>
                <a:gridCol w="2949575"/>
                <a:gridCol w="1430338"/>
                <a:gridCol w="1636712"/>
                <a:gridCol w="1274763"/>
                <a:gridCol w="1277937"/>
              </a:tblGrid>
              <a:tr h="7397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rgbClr val="144776"/>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Wave 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December 2008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Wave 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July/August 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r>
              <a:tr h="469900">
                <a:tc vMerge="1">
                  <a:txBody>
                    <a:bodyPr/>
                    <a:lstStyle/>
                    <a:p>
                      <a:endParaRPr lang="en-GB"/>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Unemployed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226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In employment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dirty="0" smtClean="0">
                          <a:ln>
                            <a:noFill/>
                          </a:ln>
                          <a:solidFill>
                            <a:srgbClr val="144776"/>
                          </a:solidFill>
                          <a:effectLst/>
                          <a:latin typeface="Arial" charset="0"/>
                          <a:ea typeface="Times New Roman" pitchFamily="18" charset="0"/>
                          <a:cs typeface="Tahoma" pitchFamily="34" charset="0"/>
                        </a:rPr>
                        <a:t>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Self employed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dirty="0" smtClean="0">
                          <a:ln>
                            <a:noFill/>
                          </a:ln>
                          <a:solidFill>
                            <a:srgbClr val="144776"/>
                          </a:solidFill>
                          <a:effectLst/>
                          <a:latin typeface="Arial" charset="0"/>
                          <a:ea typeface="Times New Roman" pitchFamily="18"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In training / education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Taking a career break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Unable to work (sickness/incapacity)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Retired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144776"/>
                          </a:solidFill>
                          <a:effectLst/>
                          <a:latin typeface="Arial" charset="0"/>
                          <a:ea typeface="Times New Roman" pitchFamily="18" charset="0"/>
                          <a:cs typeface="Tahoma" pitchFamily="34" charset="0"/>
                        </a:rPr>
                        <a:t>Total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466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323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2300" b="0" i="0" u="none" strike="noStrike" cap="none" normalizeH="0" baseline="0" smtClean="0">
                          <a:ln>
                            <a:noFill/>
                          </a:ln>
                          <a:solidFill>
                            <a:srgbClr val="144776"/>
                          </a:solidFill>
                          <a:effectLst/>
                          <a:latin typeface="Arial" charset="0"/>
                          <a:ea typeface="Times New Roman" pitchFamily="18" charset="0"/>
                          <a:cs typeface="Tahoma" pitchFamily="34"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500" name="Rectangle 82"/>
          <p:cNvSpPr>
            <a:spLocks noChangeArrowheads="1"/>
          </p:cNvSpPr>
          <p:nvPr/>
        </p:nvSpPr>
        <p:spPr bwMode="auto">
          <a:xfrm>
            <a:off x="2268538" y="6308725"/>
            <a:ext cx="5183187"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GB" sz="1000" b="1" dirty="0">
                <a:solidFill>
                  <a:srgbClr val="144776"/>
                </a:solidFill>
              </a:rPr>
              <a:t>Source: Confidential</a:t>
            </a:r>
          </a:p>
        </p:txBody>
      </p:sp>
      <p:sp>
        <p:nvSpPr>
          <p:cNvPr id="427099" name="Oval 91"/>
          <p:cNvSpPr>
            <a:spLocks noChangeArrowheads="1"/>
          </p:cNvSpPr>
          <p:nvPr/>
        </p:nvSpPr>
        <p:spPr bwMode="auto">
          <a:xfrm rot="5400000">
            <a:off x="8064785" y="2457166"/>
            <a:ext cx="936056" cy="863600"/>
          </a:xfrm>
          <a:prstGeom prst="ellipse">
            <a:avLst/>
          </a:prstGeom>
          <a:noFill/>
          <a:ln w="38100">
            <a:solidFill>
              <a:srgbClr val="FB250F"/>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GB" sz="1800">
              <a:solidFill>
                <a:srgbClr val="FB250F"/>
              </a:solidFill>
            </a:endParaRPr>
          </a:p>
        </p:txBody>
      </p:sp>
      <p:sp>
        <p:nvSpPr>
          <p:cNvPr id="427101" name="Oval 93"/>
          <p:cNvSpPr>
            <a:spLocks noChangeArrowheads="1"/>
          </p:cNvSpPr>
          <p:nvPr/>
        </p:nvSpPr>
        <p:spPr bwMode="auto">
          <a:xfrm rot="5400000">
            <a:off x="8244682" y="1845469"/>
            <a:ext cx="576262" cy="863600"/>
          </a:xfrm>
          <a:prstGeom prst="ellipse">
            <a:avLst/>
          </a:prstGeom>
          <a:noFill/>
          <a:ln w="38100">
            <a:solidFill>
              <a:srgbClr val="FB250F"/>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GB" sz="1800">
              <a:solidFill>
                <a:srgbClr val="FB250F"/>
              </a:solidFill>
            </a:endParaRPr>
          </a:p>
        </p:txBody>
      </p:sp>
      <p:sp>
        <p:nvSpPr>
          <p:cNvPr id="427102" name="Oval 94"/>
          <p:cNvSpPr>
            <a:spLocks noChangeArrowheads="1"/>
          </p:cNvSpPr>
          <p:nvPr/>
        </p:nvSpPr>
        <p:spPr bwMode="auto">
          <a:xfrm rot="5400000">
            <a:off x="5723732" y="1845469"/>
            <a:ext cx="576262" cy="863600"/>
          </a:xfrm>
          <a:prstGeom prst="ellipse">
            <a:avLst/>
          </a:prstGeom>
          <a:noFill/>
          <a:ln w="38100">
            <a:solidFill>
              <a:srgbClr val="FB250F"/>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GB" sz="1800">
              <a:solidFill>
                <a:srgbClr val="FB250F"/>
              </a:solidFill>
            </a:endParaRPr>
          </a:p>
        </p:txBody>
      </p:sp>
      <p:sp>
        <p:nvSpPr>
          <p:cNvPr id="427103" name="Oval 95"/>
          <p:cNvSpPr>
            <a:spLocks noChangeArrowheads="1"/>
          </p:cNvSpPr>
          <p:nvPr/>
        </p:nvSpPr>
        <p:spPr bwMode="auto">
          <a:xfrm rot="5400000">
            <a:off x="5579554" y="2492885"/>
            <a:ext cx="864618" cy="863600"/>
          </a:xfrm>
          <a:prstGeom prst="ellipse">
            <a:avLst/>
          </a:prstGeom>
          <a:noFill/>
          <a:ln w="38100">
            <a:solidFill>
              <a:srgbClr val="FB250F"/>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GB" sz="1800">
              <a:solidFill>
                <a:srgbClr val="FB250F"/>
              </a:solidFill>
            </a:endParaRPr>
          </a:p>
        </p:txBody>
      </p:sp>
    </p:spTree>
    <p:extLst>
      <p:ext uri="{BB962C8B-B14F-4D97-AF65-F5344CB8AC3E}">
        <p14:creationId xmlns:p14="http://schemas.microsoft.com/office/powerpoint/2010/main" xmlns="" val="277778161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3: Resettlement </a:t>
            </a:r>
          </a:p>
        </p:txBody>
      </p:sp>
      <p:sp>
        <p:nvSpPr>
          <p:cNvPr id="3" name="Content Placeholder 2"/>
          <p:cNvSpPr>
            <a:spLocks noGrp="1"/>
          </p:cNvSpPr>
          <p:nvPr>
            <p:ph idx="1"/>
          </p:nvPr>
        </p:nvSpPr>
        <p:spPr>
          <a:xfrm>
            <a:off x="427112" y="1556792"/>
            <a:ext cx="8229600" cy="4724400"/>
          </a:xfrm>
        </p:spPr>
        <p:txBody>
          <a:bodyPr>
            <a:normAutofit/>
          </a:bodyPr>
          <a:lstStyle/>
          <a:p>
            <a:r>
              <a:rPr lang="en-GB" b="0" dirty="0" smtClean="0"/>
              <a:t>By volume, General </a:t>
            </a:r>
            <a:r>
              <a:rPr lang="en-GB" b="0" dirty="0"/>
              <a:t>S</a:t>
            </a:r>
            <a:r>
              <a:rPr lang="en-GB" b="0" dirty="0" smtClean="0"/>
              <a:t>ales, General clerical and Customers </a:t>
            </a:r>
            <a:r>
              <a:rPr lang="en-GB" b="0" dirty="0"/>
              <a:t>S</a:t>
            </a:r>
            <a:r>
              <a:rPr lang="en-GB" b="0" dirty="0" smtClean="0"/>
              <a:t>ervices grades dominate both employed (60%) and unemployed (31%)</a:t>
            </a:r>
          </a:p>
          <a:p>
            <a:r>
              <a:rPr lang="en-GB" b="0" dirty="0" smtClean="0"/>
              <a:t>Proportionally, General Sales, Clerical and Customer Services (68%; 92) more likely to be employed than former Management (55%; 47)</a:t>
            </a:r>
          </a:p>
          <a:p>
            <a:r>
              <a:rPr lang="en-GB" b="0" dirty="0" smtClean="0"/>
              <a:t>Highest rates of employment at ‘intermediate level’ qualifications (A-Level; HNC/HND; NVQ 1&amp;2)</a:t>
            </a:r>
          </a:p>
          <a:p>
            <a:r>
              <a:rPr lang="en-GB" b="0" dirty="0" smtClean="0"/>
              <a:t>Only 1 in 2 with Degree level qualifications found work</a:t>
            </a:r>
          </a:p>
          <a:p>
            <a:endParaRPr lang="en-GB" b="0" dirty="0"/>
          </a:p>
          <a:p>
            <a:r>
              <a:rPr lang="en-GB" b="0" dirty="0" smtClean="0"/>
              <a:t>Supply-side differentiation but key role of regional ‘demand’</a:t>
            </a:r>
          </a:p>
        </p:txBody>
      </p:sp>
    </p:spTree>
    <p:extLst>
      <p:ext uri="{BB962C8B-B14F-4D97-AF65-F5344CB8AC3E}">
        <p14:creationId xmlns:p14="http://schemas.microsoft.com/office/powerpoint/2010/main" xmlns="" val="28033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Occupational Continuity </a:t>
            </a:r>
            <a:endParaRPr lang="en-GB" dirty="0"/>
          </a:p>
        </p:txBody>
      </p:sp>
      <p:sp>
        <p:nvSpPr>
          <p:cNvPr id="3" name="Content Placeholder 2"/>
          <p:cNvSpPr>
            <a:spLocks noGrp="1"/>
          </p:cNvSpPr>
          <p:nvPr>
            <p:ph idx="1"/>
          </p:nvPr>
        </p:nvSpPr>
        <p:spPr>
          <a:xfrm>
            <a:off x="457200" y="1484784"/>
            <a:ext cx="8435280" cy="5112568"/>
          </a:xfrm>
        </p:spPr>
        <p:txBody>
          <a:bodyPr>
            <a:normAutofit/>
          </a:bodyPr>
          <a:lstStyle/>
          <a:p>
            <a:pPr marL="0" indent="0">
              <a:buNone/>
            </a:pPr>
            <a:r>
              <a:rPr lang="en-GB" b="0" i="1" dirty="0" smtClean="0"/>
              <a:t>“ </a:t>
            </a:r>
            <a:r>
              <a:rPr lang="en-GB" b="0" i="1" dirty="0"/>
              <a:t>[T]o be perfectly honest I think our redundant staff complemented </a:t>
            </a:r>
            <a:r>
              <a:rPr lang="en-GB" b="0" i="1" dirty="0" smtClean="0"/>
              <a:t>firms </a:t>
            </a:r>
            <a:r>
              <a:rPr lang="en-GB" b="0" i="1" dirty="0"/>
              <a:t>operating in shared services and call centre activities, such </a:t>
            </a:r>
            <a:r>
              <a:rPr lang="en-GB" b="0" i="1" dirty="0" smtClean="0"/>
              <a:t>as Orange</a:t>
            </a:r>
            <a:r>
              <a:rPr lang="en-GB" b="0" i="1" dirty="0"/>
              <a:t>, Sage, </a:t>
            </a:r>
            <a:r>
              <a:rPr lang="en-GB" b="0" i="1" dirty="0" err="1"/>
              <a:t>Convergis</a:t>
            </a:r>
            <a:r>
              <a:rPr lang="en-GB" b="0" i="1" dirty="0"/>
              <a:t>, Fusion. The companies that we been </a:t>
            </a:r>
            <a:r>
              <a:rPr lang="en-GB" b="0" i="1" dirty="0" smtClean="0"/>
              <a:t>working </a:t>
            </a:r>
            <a:r>
              <a:rPr lang="en-GB" b="0" i="1" dirty="0"/>
              <a:t>with to resettle the workers are mostly looking for sales, </a:t>
            </a:r>
            <a:r>
              <a:rPr lang="en-GB" b="0" i="1" dirty="0" smtClean="0"/>
              <a:t>customers </a:t>
            </a:r>
            <a:r>
              <a:rPr lang="en-GB" b="0" i="1" dirty="0"/>
              <a:t>service advisors or telephone skills” </a:t>
            </a:r>
            <a:r>
              <a:rPr lang="en-GB" sz="1900" b="0" dirty="0"/>
              <a:t>(Northern Rock HR </a:t>
            </a:r>
            <a:r>
              <a:rPr lang="en-GB" sz="1900" b="0" dirty="0" smtClean="0"/>
              <a:t>Manager</a:t>
            </a:r>
            <a:r>
              <a:rPr lang="en-GB" sz="1900" b="0" dirty="0"/>
              <a:t>, Authors’ Interview, 2008).</a:t>
            </a:r>
          </a:p>
          <a:p>
            <a:endParaRPr lang="en-GB" b="0" dirty="0" smtClean="0"/>
          </a:p>
          <a:p>
            <a:r>
              <a:rPr lang="en-GB" b="0" dirty="0" smtClean="0"/>
              <a:t>Administrative and Secretarial (34%) Sales and Customer Services (23%)</a:t>
            </a:r>
          </a:p>
          <a:p>
            <a:r>
              <a:rPr lang="en-GB" b="0" dirty="0" smtClean="0"/>
              <a:t>Public sector: calls centres, data processing and administration </a:t>
            </a:r>
          </a:p>
          <a:p>
            <a:r>
              <a:rPr lang="en-GB" b="0" dirty="0" smtClean="0"/>
              <a:t>Only 13% claimed to have found employment through NR Response Group </a:t>
            </a:r>
            <a:endParaRPr lang="en-GB" b="0" dirty="0"/>
          </a:p>
        </p:txBody>
      </p:sp>
    </p:spTree>
    <p:extLst>
      <p:ext uri="{BB962C8B-B14F-4D97-AF65-F5344CB8AC3E}">
        <p14:creationId xmlns:p14="http://schemas.microsoft.com/office/powerpoint/2010/main" xmlns="" val="11531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err="1" smtClean="0"/>
              <a:t>Sectoral</a:t>
            </a:r>
            <a:r>
              <a:rPr lang="en-GB" dirty="0" smtClean="0"/>
              <a:t> Change</a:t>
            </a:r>
          </a:p>
        </p:txBody>
      </p:sp>
      <p:graphicFrame>
        <p:nvGraphicFramePr>
          <p:cNvPr id="186752" name="Group 384"/>
          <p:cNvGraphicFramePr>
            <a:graphicFrameLocks noGrp="1"/>
          </p:cNvGraphicFramePr>
          <p:nvPr>
            <p:ph idx="1"/>
          </p:nvPr>
        </p:nvGraphicFramePr>
        <p:xfrm>
          <a:off x="395288" y="1268413"/>
          <a:ext cx="8229600" cy="3984816"/>
        </p:xfrm>
        <a:graphic>
          <a:graphicData uri="http://schemas.openxmlformats.org/drawingml/2006/table">
            <a:tbl>
              <a:tblPr/>
              <a:tblGrid>
                <a:gridCol w="2743200"/>
                <a:gridCol w="2743200"/>
                <a:gridCol w="2743200"/>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 digit SIC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No. of respondents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 of respondents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rgbClr val="14477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N. Health and Social Work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J.  Financial Intermediation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L.. Public Administration and defence; compulsory social security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K. Real Estate, Renting and Business Activities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G. Wholesale and Retail Trade, Repair of Motor Vehicles and Motorcycles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14477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3" name="Line 385"/>
          <p:cNvSpPr>
            <a:spLocks noChangeShapeType="1"/>
          </p:cNvSpPr>
          <p:nvPr/>
        </p:nvSpPr>
        <p:spPr bwMode="auto">
          <a:xfrm>
            <a:off x="4649621" y="2746485"/>
            <a:ext cx="2016125" cy="3240088"/>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5394" name="Text Box 386"/>
          <p:cNvSpPr txBox="1">
            <a:spLocks noChangeArrowheads="1"/>
          </p:cNvSpPr>
          <p:nvPr/>
        </p:nvSpPr>
        <p:spPr bwMode="auto">
          <a:xfrm>
            <a:off x="4643438" y="5877272"/>
            <a:ext cx="39608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t>88% of which earned £15-24,999 at Northern Rock</a:t>
            </a:r>
          </a:p>
        </p:txBody>
      </p:sp>
    </p:spTree>
    <p:extLst>
      <p:ext uri="{BB962C8B-B14F-4D97-AF65-F5344CB8AC3E}">
        <p14:creationId xmlns:p14="http://schemas.microsoft.com/office/powerpoint/2010/main" xmlns="" val="178964835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Rise and fall of Northern Rock: continuity or change in an old industrial region ?</a:t>
            </a:r>
          </a:p>
        </p:txBody>
      </p:sp>
      <p:sp>
        <p:nvSpPr>
          <p:cNvPr id="3" name="Content Placeholder 2"/>
          <p:cNvSpPr>
            <a:spLocks noGrp="1"/>
          </p:cNvSpPr>
          <p:nvPr>
            <p:ph idx="1"/>
          </p:nvPr>
        </p:nvSpPr>
        <p:spPr/>
        <p:txBody>
          <a:bodyPr/>
          <a:lstStyle/>
          <a:p>
            <a:r>
              <a:rPr lang="en-GB" b="0" dirty="0" smtClean="0"/>
              <a:t>New path of growth, albeit enabled and constrained by the North East’s established position as a low cost region for routine clerical labour </a:t>
            </a:r>
          </a:p>
          <a:p>
            <a:r>
              <a:rPr lang="en-GB" b="0" dirty="0" smtClean="0"/>
              <a:t>Raises the possibility of ‘occupational disadvantage’, limiting the adaptive capacity to diversify or upgrade into qualitatively different paths of growth and employment </a:t>
            </a:r>
          </a:p>
          <a:p>
            <a:r>
              <a:rPr lang="en-GB" b="0" dirty="0" smtClean="0"/>
              <a:t>Relatively successful resettlement patterns: </a:t>
            </a:r>
          </a:p>
          <a:p>
            <a:pPr marL="800100" lvl="1" indent="-342900">
              <a:buFont typeface="Arial" pitchFamily="34" charset="0"/>
              <a:buChar char="•"/>
            </a:pPr>
            <a:r>
              <a:rPr lang="en-GB" b="0" dirty="0" smtClean="0"/>
              <a:t>‘Absorptive capacity’ via occupational relatedness, continuity and </a:t>
            </a:r>
            <a:r>
              <a:rPr lang="en-GB" b="0" dirty="0" err="1" smtClean="0"/>
              <a:t>sectoral</a:t>
            </a:r>
            <a:r>
              <a:rPr lang="en-GB" b="0" dirty="0" smtClean="0"/>
              <a:t> </a:t>
            </a:r>
            <a:r>
              <a:rPr lang="en-GB" b="0" dirty="0"/>
              <a:t>change </a:t>
            </a:r>
            <a:endParaRPr lang="en-GB" b="0" dirty="0" smtClean="0"/>
          </a:p>
          <a:p>
            <a:pPr marL="800100" lvl="1" indent="-342900">
              <a:buFont typeface="Arial" pitchFamily="34" charset="0"/>
              <a:buChar char="•"/>
            </a:pPr>
            <a:r>
              <a:rPr lang="en-GB" b="0" dirty="0" smtClean="0"/>
              <a:t>Confirms the NR </a:t>
            </a:r>
            <a:r>
              <a:rPr lang="en-GB" b="0" dirty="0"/>
              <a:t>b</a:t>
            </a:r>
            <a:r>
              <a:rPr lang="en-GB" b="0" dirty="0" smtClean="0"/>
              <a:t>ubble was ‘related’ to intermediate and low skilled functions than higher-skilled financial services </a:t>
            </a:r>
          </a:p>
          <a:p>
            <a:pPr marL="800100" lvl="1" indent="-342900">
              <a:buFont typeface="Arial" pitchFamily="34" charset="0"/>
              <a:buChar char="•"/>
            </a:pPr>
            <a:r>
              <a:rPr lang="en-GB" b="0" dirty="0" smtClean="0"/>
              <a:t>Low-road form of regional resilience and adaptive capacity? </a:t>
            </a:r>
            <a:endParaRPr lang="en-GB" b="0" dirty="0"/>
          </a:p>
          <a:p>
            <a:endParaRPr lang="en-GB" dirty="0" smtClean="0"/>
          </a:p>
        </p:txBody>
      </p:sp>
    </p:spTree>
    <p:extLst>
      <p:ext uri="{BB962C8B-B14F-4D97-AF65-F5344CB8AC3E}">
        <p14:creationId xmlns:p14="http://schemas.microsoft.com/office/powerpoint/2010/main" xmlns="" val="3697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484784"/>
            <a:ext cx="8363272" cy="5040560"/>
          </a:xfrm>
        </p:spPr>
        <p:txBody>
          <a:bodyPr>
            <a:normAutofit/>
          </a:bodyPr>
          <a:lstStyle/>
          <a:p>
            <a:r>
              <a:rPr lang="en-GB" b="0" dirty="0" smtClean="0"/>
              <a:t>Skills agenda integral to broader notions of economic development and evolution</a:t>
            </a:r>
          </a:p>
          <a:p>
            <a:r>
              <a:rPr lang="en-GB" b="0" dirty="0"/>
              <a:t>Labour markets shape, and are shaped by, the emergence, development and character of new paths of growth: </a:t>
            </a:r>
          </a:p>
          <a:p>
            <a:pPr marL="800100" lvl="1" indent="-342900">
              <a:buFont typeface="Arial" pitchFamily="34" charset="0"/>
              <a:buChar char="•"/>
            </a:pPr>
            <a:r>
              <a:rPr lang="en-GB" b="0" dirty="0"/>
              <a:t>Semiconductors ‘v’ Offshore wind </a:t>
            </a:r>
          </a:p>
          <a:p>
            <a:endParaRPr lang="en-GB" b="0" dirty="0" smtClean="0"/>
          </a:p>
          <a:p>
            <a:pPr marL="0" indent="0">
              <a:buNone/>
            </a:pPr>
            <a:r>
              <a:rPr lang="en-GB" dirty="0" smtClean="0"/>
              <a:t>Policy challenge: </a:t>
            </a:r>
          </a:p>
          <a:p>
            <a:r>
              <a:rPr lang="en-GB" b="0" dirty="0" smtClean="0"/>
              <a:t>A ‘demand side’ problem?:  (</a:t>
            </a:r>
            <a:r>
              <a:rPr lang="en-GB" b="0" dirty="0"/>
              <a:t>r</a:t>
            </a:r>
            <a:r>
              <a:rPr lang="en-GB" b="0" dirty="0" smtClean="0"/>
              <a:t>e) integration of strategic economic policy and skills </a:t>
            </a:r>
          </a:p>
          <a:p>
            <a:r>
              <a:rPr lang="en-GB" b="0" u="sng" dirty="0" smtClean="0"/>
              <a:t>Structural upgrade</a:t>
            </a:r>
            <a:r>
              <a:rPr lang="en-GB" b="0" dirty="0" smtClean="0"/>
              <a:t>: New activities, but with ‘related variety’ (Boschma 2009) to pull through existing assets and contexts</a:t>
            </a:r>
          </a:p>
          <a:p>
            <a:r>
              <a:rPr lang="en-GB" b="0" u="sng" dirty="0" smtClean="0"/>
              <a:t>Latent development</a:t>
            </a:r>
            <a:r>
              <a:rPr lang="en-GB" b="0" dirty="0" smtClean="0"/>
              <a:t>: skills utilisation (Payne 2011)</a:t>
            </a:r>
          </a:p>
          <a:p>
            <a:r>
              <a:rPr lang="en-GB" b="0" u="sng" dirty="0" smtClean="0"/>
              <a:t>Governance</a:t>
            </a:r>
            <a:r>
              <a:rPr lang="en-GB" b="0" dirty="0" smtClean="0"/>
              <a:t>: RDAs to LEPs</a:t>
            </a:r>
          </a:p>
          <a:p>
            <a:endParaRPr lang="en-GB" b="0" dirty="0" smtClean="0"/>
          </a:p>
        </p:txBody>
      </p:sp>
    </p:spTree>
    <p:extLst>
      <p:ext uri="{BB962C8B-B14F-4D97-AF65-F5344CB8AC3E}">
        <p14:creationId xmlns:p14="http://schemas.microsoft.com/office/powerpoint/2010/main" xmlns="" val="42763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Placing </a:t>
            </a:r>
            <a:r>
              <a:rPr lang="en-GB" b="0" dirty="0"/>
              <a:t>labour markets in the evolution of old industrial regions: the case of Northern </a:t>
            </a:r>
            <a:r>
              <a:rPr lang="en-GB" b="0" dirty="0" smtClean="0"/>
              <a:t>Rock</a:t>
            </a:r>
            <a:endParaRPr lang="en-GB" dirty="0"/>
          </a:p>
        </p:txBody>
      </p:sp>
      <p:sp>
        <p:nvSpPr>
          <p:cNvPr id="3" name="Content Placeholder 2"/>
          <p:cNvSpPr>
            <a:spLocks noGrp="1"/>
          </p:cNvSpPr>
          <p:nvPr>
            <p:ph idx="1"/>
          </p:nvPr>
        </p:nvSpPr>
        <p:spPr>
          <a:xfrm>
            <a:off x="457200" y="2780928"/>
            <a:ext cx="8229600" cy="2438400"/>
          </a:xfrm>
        </p:spPr>
        <p:txBody>
          <a:bodyPr/>
          <a:lstStyle/>
          <a:p>
            <a:pPr marL="0" indent="0">
              <a:buNone/>
            </a:pPr>
            <a:r>
              <a:rPr lang="en-GB" sz="1600" dirty="0" smtClean="0"/>
              <a:t>Stuart Dawley    (Neill Marshall; Andy Pike, Jane Pollard and John Tomaney)</a:t>
            </a:r>
          </a:p>
          <a:p>
            <a:pPr marL="0" indent="0">
              <a:buNone/>
            </a:pPr>
            <a:r>
              <a:rPr lang="en-GB" sz="1600" dirty="0" smtClean="0">
                <a:hlinkClick r:id="rId2"/>
              </a:rPr>
              <a:t>stuart.dawley@ncl.ac.uk</a:t>
            </a:r>
            <a:r>
              <a:rPr lang="en-GB" sz="1600" dirty="0" smtClean="0"/>
              <a:t> </a:t>
            </a:r>
          </a:p>
          <a:p>
            <a:pPr marL="0" indent="0">
              <a:buNone/>
            </a:pPr>
            <a:endParaRPr lang="en-GB" sz="1600" dirty="0" smtClean="0"/>
          </a:p>
          <a:p>
            <a:pPr marL="0" indent="0">
              <a:buNone/>
            </a:pPr>
            <a:r>
              <a:rPr lang="en-GB" sz="1600" dirty="0" smtClean="0"/>
              <a:t>2012 </a:t>
            </a:r>
            <a:r>
              <a:rPr lang="en-GB" sz="1600" dirty="0"/>
              <a:t>LLAKES Conference: Lifelong Learning, Crisis and Social </a:t>
            </a:r>
            <a:r>
              <a:rPr lang="en-GB" sz="1600" dirty="0" smtClean="0"/>
              <a:t>Change</a:t>
            </a:r>
            <a:r>
              <a:rPr lang="en-GB" sz="1600" i="1" dirty="0" smtClean="0"/>
              <a:t>  </a:t>
            </a:r>
            <a:endParaRPr lang="en-GB" sz="1600" dirty="0"/>
          </a:p>
          <a:p>
            <a:pPr marL="0" indent="0">
              <a:buNone/>
            </a:pPr>
            <a:r>
              <a:rPr lang="en-GB" sz="1600" dirty="0"/>
              <a:t> </a:t>
            </a:r>
          </a:p>
          <a:p>
            <a:pPr marL="0" indent="0">
              <a:buNone/>
            </a:pPr>
            <a:r>
              <a:rPr lang="en-GB" sz="1600" dirty="0"/>
              <a:t>19 October 2012 </a:t>
            </a:r>
          </a:p>
          <a:p>
            <a:pPr marL="0" indent="0">
              <a:buNone/>
            </a:pPr>
            <a:r>
              <a:rPr lang="en-GB" sz="1600" dirty="0" smtClean="0"/>
              <a:t>University of </a:t>
            </a:r>
            <a:r>
              <a:rPr lang="en-GB" sz="1600" dirty="0"/>
              <a:t>London</a:t>
            </a:r>
          </a:p>
          <a:p>
            <a:pPr marL="0" indent="0">
              <a:buNone/>
            </a:pPr>
            <a:endParaRPr lang="en-GB" dirty="0"/>
          </a:p>
        </p:txBody>
      </p:sp>
    </p:spTree>
    <p:extLst>
      <p:ext uri="{BB962C8B-B14F-4D97-AF65-F5344CB8AC3E}">
        <p14:creationId xmlns:p14="http://schemas.microsoft.com/office/powerpoint/2010/main" xmlns="" val="107601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Evolutionary approaches and labour markets</a:t>
            </a:r>
            <a:endParaRPr lang="en-GB" dirty="0"/>
          </a:p>
        </p:txBody>
      </p:sp>
      <p:sp>
        <p:nvSpPr>
          <p:cNvPr id="3" name="Content Placeholder 2"/>
          <p:cNvSpPr>
            <a:spLocks noGrp="1"/>
          </p:cNvSpPr>
          <p:nvPr>
            <p:ph idx="1"/>
          </p:nvPr>
        </p:nvSpPr>
        <p:spPr>
          <a:xfrm>
            <a:off x="251520" y="1676400"/>
            <a:ext cx="8435280" cy="4724400"/>
          </a:xfrm>
        </p:spPr>
        <p:txBody>
          <a:bodyPr>
            <a:normAutofit/>
          </a:bodyPr>
          <a:lstStyle/>
          <a:p>
            <a:r>
              <a:rPr lang="en-GB" b="0" dirty="0" smtClean="0"/>
              <a:t>‘Evolutionary Turn’ in economic geography: ‘history matters’ based on notions of path dependency, creation and destruction</a:t>
            </a:r>
            <a:endParaRPr lang="en-GB" b="0" dirty="0"/>
          </a:p>
          <a:p>
            <a:pPr marL="0" indent="0">
              <a:buNone/>
            </a:pPr>
            <a:endParaRPr lang="en-GB" b="0" dirty="0" smtClean="0"/>
          </a:p>
          <a:p>
            <a:r>
              <a:rPr lang="en-GB" b="0" dirty="0" smtClean="0"/>
              <a:t>“</a:t>
            </a:r>
            <a:r>
              <a:rPr lang="en-GB" b="0" dirty="0"/>
              <a:t>The key research question is why some regions are capable of renewal and transformation while others are not” (Martin and Sunley 2006 p.419)</a:t>
            </a:r>
          </a:p>
          <a:p>
            <a:pPr marL="0" indent="0">
              <a:buNone/>
            </a:pPr>
            <a:endParaRPr lang="en-GB" b="0" dirty="0"/>
          </a:p>
          <a:p>
            <a:r>
              <a:rPr lang="en-GB" b="0" dirty="0" smtClean="0"/>
              <a:t>“….. </a:t>
            </a:r>
            <a:r>
              <a:rPr lang="en-GB" b="0" dirty="0"/>
              <a:t>arising from the specifics of their past economic development – the local environment may be less conducive to, perhaps even a ‘constraining’ force on, the emergence of new technologies and  industries…” (Martin 2010 p.20</a:t>
            </a:r>
            <a:r>
              <a:rPr lang="en-GB" b="0" dirty="0" smtClean="0"/>
              <a:t>)</a:t>
            </a:r>
          </a:p>
          <a:p>
            <a:pPr marL="0" indent="0">
              <a:buNone/>
            </a:pPr>
            <a:endParaRPr lang="en-GB" b="0" dirty="0" smtClean="0"/>
          </a:p>
          <a:p>
            <a:endParaRPr lang="en-GB" dirty="0" smtClean="0"/>
          </a:p>
          <a:p>
            <a:endParaRPr lang="en-GB" dirty="0"/>
          </a:p>
          <a:p>
            <a:endParaRPr lang="en-GB" dirty="0" smtClean="0"/>
          </a:p>
          <a:p>
            <a:endParaRPr lang="en-GB" dirty="0"/>
          </a:p>
          <a:p>
            <a:endParaRPr lang="en-GB" dirty="0" smtClean="0"/>
          </a:p>
          <a:p>
            <a:endParaRPr lang="en-GB" dirty="0"/>
          </a:p>
        </p:txBody>
      </p:sp>
      <p:sp>
        <p:nvSpPr>
          <p:cNvPr id="4" name="Rectangle 3"/>
          <p:cNvSpPr/>
          <p:nvPr/>
        </p:nvSpPr>
        <p:spPr>
          <a:xfrm>
            <a:off x="2286000" y="2551837"/>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xmlns="" val="24888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Evolutionary approaches and labour markets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5" name="Picture 4"/>
          <p:cNvPicPr/>
          <p:nvPr/>
        </p:nvPicPr>
        <p:blipFill>
          <a:blip r:embed="rId2" cstate="print"/>
          <a:srcRect/>
          <a:stretch>
            <a:fillRect/>
          </a:stretch>
        </p:blipFill>
        <p:spPr bwMode="auto">
          <a:xfrm>
            <a:off x="457200" y="1290320"/>
            <a:ext cx="7355160" cy="4946992"/>
          </a:xfrm>
          <a:prstGeom prst="rect">
            <a:avLst/>
          </a:prstGeom>
          <a:noFill/>
          <a:ln w="9525">
            <a:noFill/>
            <a:miter lim="800000"/>
            <a:headEnd/>
            <a:tailEnd/>
          </a:ln>
        </p:spPr>
      </p:pic>
      <p:sp>
        <p:nvSpPr>
          <p:cNvPr id="6" name="TextBox 5"/>
          <p:cNvSpPr txBox="1">
            <a:spLocks noChangeArrowheads="1"/>
          </p:cNvSpPr>
          <p:nvPr/>
        </p:nvSpPr>
        <p:spPr bwMode="auto">
          <a:xfrm>
            <a:off x="5364088" y="6232897"/>
            <a:ext cx="2810658" cy="369332"/>
          </a:xfrm>
          <a:prstGeom prst="rect">
            <a:avLst/>
          </a:prstGeom>
          <a:noFill/>
          <a:ln w="9525">
            <a:noFill/>
            <a:miter lim="800000"/>
            <a:headEnd/>
            <a:tailEnd/>
          </a:ln>
        </p:spPr>
        <p:txBody>
          <a:bodyPr wrap="square">
            <a:spAutoFit/>
          </a:bodyPr>
          <a:lstStyle/>
          <a:p>
            <a:r>
              <a:rPr lang="en-GB" dirty="0"/>
              <a:t>Source: Martin (2010)</a:t>
            </a:r>
          </a:p>
        </p:txBody>
      </p:sp>
    </p:spTree>
    <p:extLst>
      <p:ext uri="{BB962C8B-B14F-4D97-AF65-F5344CB8AC3E}">
        <p14:creationId xmlns:p14="http://schemas.microsoft.com/office/powerpoint/2010/main" xmlns="" val="389343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Evolutionary approaches and labour markets</a:t>
            </a:r>
            <a:endParaRPr lang="en-GB" dirty="0"/>
          </a:p>
        </p:txBody>
      </p:sp>
      <p:sp>
        <p:nvSpPr>
          <p:cNvPr id="3" name="Content Placeholder 2"/>
          <p:cNvSpPr>
            <a:spLocks noGrp="1"/>
          </p:cNvSpPr>
          <p:nvPr>
            <p:ph idx="1"/>
          </p:nvPr>
        </p:nvSpPr>
        <p:spPr>
          <a:xfrm>
            <a:off x="251520" y="1676400"/>
            <a:ext cx="8435280" cy="4724400"/>
          </a:xfrm>
        </p:spPr>
        <p:txBody>
          <a:bodyPr>
            <a:normAutofit/>
          </a:bodyPr>
          <a:lstStyle/>
          <a:p>
            <a:r>
              <a:rPr lang="en-GB" b="0" dirty="0" smtClean="0"/>
              <a:t>How do region’s evolve?: how and what?</a:t>
            </a:r>
          </a:p>
          <a:p>
            <a:pPr marL="0" indent="0">
              <a:buNone/>
            </a:pPr>
            <a:r>
              <a:rPr lang="en-GB" b="0" dirty="0" smtClean="0"/>
              <a:t> </a:t>
            </a:r>
          </a:p>
          <a:p>
            <a:r>
              <a:rPr lang="en-GB" b="0" dirty="0" smtClean="0"/>
              <a:t>To date attention focuses upon, inter alia, institutions </a:t>
            </a:r>
            <a:r>
              <a:rPr lang="en-GB" b="0" dirty="0"/>
              <a:t>(hard and soft); </a:t>
            </a:r>
            <a:r>
              <a:rPr lang="en-GB" b="0" dirty="0" smtClean="0"/>
              <a:t>R&amp;D; firms (start-ups, spin-offs, diversification); technological fields; innovation systems etc. </a:t>
            </a:r>
          </a:p>
          <a:p>
            <a:endParaRPr lang="en-GB" dirty="0" smtClean="0"/>
          </a:p>
          <a:p>
            <a:endParaRPr lang="en-GB" dirty="0"/>
          </a:p>
          <a:p>
            <a:endParaRPr lang="en-GB" dirty="0" smtClean="0"/>
          </a:p>
          <a:p>
            <a:endParaRPr lang="en-GB" dirty="0"/>
          </a:p>
          <a:p>
            <a:endParaRPr lang="en-GB" dirty="0" smtClean="0"/>
          </a:p>
          <a:p>
            <a:endParaRPr lang="en-GB" dirty="0"/>
          </a:p>
        </p:txBody>
      </p:sp>
      <p:sp>
        <p:nvSpPr>
          <p:cNvPr id="4" name="Rectangle 3"/>
          <p:cNvSpPr/>
          <p:nvPr/>
        </p:nvSpPr>
        <p:spPr>
          <a:xfrm>
            <a:off x="2286000" y="2551837"/>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xmlns="" val="129977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 Evolutionary approaches and labour markets</a:t>
            </a:r>
          </a:p>
        </p:txBody>
      </p:sp>
      <p:sp>
        <p:nvSpPr>
          <p:cNvPr id="3" name="Content Placeholder 2"/>
          <p:cNvSpPr>
            <a:spLocks noGrp="1"/>
          </p:cNvSpPr>
          <p:nvPr>
            <p:ph idx="1"/>
          </p:nvPr>
        </p:nvSpPr>
        <p:spPr>
          <a:xfrm>
            <a:off x="457200" y="1484784"/>
            <a:ext cx="8363272" cy="5040560"/>
          </a:xfrm>
        </p:spPr>
        <p:txBody>
          <a:bodyPr>
            <a:normAutofit/>
          </a:bodyPr>
          <a:lstStyle/>
          <a:p>
            <a:r>
              <a:rPr lang="en-GB" b="0" dirty="0" smtClean="0"/>
              <a:t>Labour </a:t>
            </a:r>
            <a:r>
              <a:rPr lang="en-GB" b="0" dirty="0"/>
              <a:t>markets seen as a relatively passive, even </a:t>
            </a:r>
            <a:r>
              <a:rPr lang="en-GB" b="0" dirty="0" smtClean="0"/>
              <a:t>subordinate, </a:t>
            </a:r>
            <a:r>
              <a:rPr lang="en-GB" b="0" dirty="0"/>
              <a:t>factor shaping the evolution of localities and regions (Mackinnon </a:t>
            </a:r>
            <a:r>
              <a:rPr lang="en-GB" b="0" i="1" dirty="0"/>
              <a:t>et al </a:t>
            </a:r>
            <a:r>
              <a:rPr lang="en-GB" b="0" dirty="0"/>
              <a:t>2009</a:t>
            </a:r>
            <a:r>
              <a:rPr lang="en-GB" b="0" dirty="0" smtClean="0"/>
              <a:t>), </a:t>
            </a:r>
            <a:r>
              <a:rPr lang="en-GB" dirty="0" smtClean="0"/>
              <a:t>but: </a:t>
            </a:r>
          </a:p>
          <a:p>
            <a:pPr marL="0" indent="0">
              <a:buNone/>
            </a:pPr>
            <a:endParaRPr lang="en-GB" dirty="0" smtClean="0"/>
          </a:p>
          <a:p>
            <a:r>
              <a:rPr lang="en-GB" b="0" dirty="0" smtClean="0"/>
              <a:t>Spatial and corporate divisions of labour (Massey 1995)</a:t>
            </a:r>
          </a:p>
          <a:p>
            <a:r>
              <a:rPr lang="en-GB" b="0" dirty="0" smtClean="0"/>
              <a:t>Occupational ‘relatedness’?: enabling or constraining?</a:t>
            </a:r>
          </a:p>
          <a:p>
            <a:r>
              <a:rPr lang="en-GB" b="0" dirty="0" smtClean="0"/>
              <a:t>‘Occupational  (Dis) Advantage’ (</a:t>
            </a:r>
            <a:r>
              <a:rPr lang="en-GB" b="0" dirty="0" err="1" smtClean="0"/>
              <a:t>Markussen</a:t>
            </a:r>
            <a:r>
              <a:rPr lang="en-GB" b="0" dirty="0" smtClean="0"/>
              <a:t> 2004)?</a:t>
            </a:r>
          </a:p>
          <a:p>
            <a:pPr marL="800100" lvl="1" indent="-342900">
              <a:buFont typeface="Arial" pitchFamily="34" charset="0"/>
              <a:buChar char="•"/>
            </a:pPr>
            <a:r>
              <a:rPr lang="en-GB" b="0" dirty="0"/>
              <a:t>W</a:t>
            </a:r>
            <a:r>
              <a:rPr lang="en-GB" b="0" dirty="0" smtClean="0"/>
              <a:t>hat people do, rather than the products they generate</a:t>
            </a:r>
          </a:p>
          <a:p>
            <a:pPr marL="457200" lvl="1" indent="0"/>
            <a:endParaRPr lang="en-GB" b="0" dirty="0" smtClean="0"/>
          </a:p>
          <a:p>
            <a:r>
              <a:rPr lang="en-GB" b="0" dirty="0" smtClean="0"/>
              <a:t>Skills-equilibriums (</a:t>
            </a:r>
            <a:r>
              <a:rPr lang="en-GB" b="0" dirty="0" err="1" smtClean="0"/>
              <a:t>Finegold</a:t>
            </a:r>
            <a:r>
              <a:rPr lang="en-GB" b="0" dirty="0"/>
              <a:t> </a:t>
            </a:r>
            <a:r>
              <a:rPr lang="en-GB" b="0" dirty="0" smtClean="0"/>
              <a:t>2009; Green 2012) and ecosystems (Buchanan </a:t>
            </a:r>
            <a:r>
              <a:rPr lang="en-GB" b="0" dirty="0"/>
              <a:t>et </a:t>
            </a:r>
            <a:r>
              <a:rPr lang="en-GB" b="0" dirty="0" smtClean="0"/>
              <a:t>al 2001)?</a:t>
            </a:r>
          </a:p>
          <a:p>
            <a:endParaRPr lang="en-GB" dirty="0" smtClean="0"/>
          </a:p>
          <a:p>
            <a:r>
              <a:rPr lang="en-GB" b="0" dirty="0" smtClean="0"/>
              <a:t>Dynamic </a:t>
            </a:r>
            <a:r>
              <a:rPr lang="en-GB" b="0" dirty="0"/>
              <a:t>inter-relations between </a:t>
            </a:r>
            <a:r>
              <a:rPr lang="en-GB" u="sng" dirty="0" smtClean="0"/>
              <a:t>demand</a:t>
            </a:r>
            <a:r>
              <a:rPr lang="en-GB" b="0" dirty="0" smtClean="0"/>
              <a:t> </a:t>
            </a:r>
            <a:r>
              <a:rPr lang="en-GB" b="0" dirty="0"/>
              <a:t>and supply-side  </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xmlns="" val="242029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438200" y="5805264"/>
            <a:ext cx="8435280" cy="923330"/>
          </a:xfrm>
          <a:prstGeom prst="rect">
            <a:avLst/>
          </a:prstGeom>
        </p:spPr>
        <p:txBody>
          <a:bodyPr wrap="square">
            <a:spAutoFit/>
          </a:bodyPr>
          <a:lstStyle/>
          <a:p>
            <a:r>
              <a:rPr lang="en-GB" dirty="0"/>
              <a:t>Green, A. (2012), “Skills for Competitiveness: </a:t>
            </a:r>
            <a:r>
              <a:rPr lang="en-GB" dirty="0" smtClean="0"/>
              <a:t>Country Report </a:t>
            </a:r>
            <a:r>
              <a:rPr lang="en-GB" dirty="0"/>
              <a:t>for United Kingdom”, </a:t>
            </a:r>
            <a:r>
              <a:rPr lang="en-GB" i="1" dirty="0"/>
              <a:t>OECD Local Economic </a:t>
            </a:r>
            <a:r>
              <a:rPr lang="en-GB" i="1" dirty="0" smtClean="0"/>
              <a:t>and Employment </a:t>
            </a:r>
            <a:r>
              <a:rPr lang="en-GB" i="1" dirty="0"/>
              <a:t>Development (LEED) Working </a:t>
            </a:r>
            <a:r>
              <a:rPr lang="en-GB" i="1" dirty="0" smtClean="0"/>
              <a:t>Papers</a:t>
            </a:r>
            <a:r>
              <a:rPr lang="en-GB" dirty="0" smtClean="0"/>
              <a:t>, 2012/05</a:t>
            </a:r>
            <a:r>
              <a:rPr lang="en-GB" dirty="0"/>
              <a:t>, OECD Publishing</a:t>
            </a:r>
            <a:r>
              <a:rPr lang="en-GB" dirty="0" smtClean="0"/>
              <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4704"/>
            <a:ext cx="9144000" cy="4950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2"/>
          <p:cNvSpPr txBox="1">
            <a:spLocks noChangeArrowheads="1"/>
          </p:cNvSpPr>
          <p:nvPr/>
        </p:nvSpPr>
        <p:spPr>
          <a:xfrm>
            <a:off x="0" y="260350"/>
            <a:ext cx="7912100" cy="64770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000" b="1" i="0" u="none" kern="1200">
                <a:solidFill>
                  <a:schemeClr val="tx2"/>
                </a:solidFill>
                <a:latin typeface="Arial"/>
                <a:ea typeface="+mj-ea"/>
                <a:cs typeface="Arial"/>
              </a:defRPr>
            </a:lvl1pPr>
          </a:lstStyle>
          <a:p>
            <a:r>
              <a:rPr lang="en-GB" sz="2400" smtClean="0"/>
              <a:t>Regional Low Skills Equilibrium ?  </a:t>
            </a:r>
            <a:endParaRPr lang="en-GB" sz="2400" dirty="0" smtClean="0"/>
          </a:p>
        </p:txBody>
      </p:sp>
    </p:spTree>
    <p:extLst>
      <p:ext uri="{BB962C8B-B14F-4D97-AF65-F5344CB8AC3E}">
        <p14:creationId xmlns:p14="http://schemas.microsoft.com/office/powerpoint/2010/main" xmlns="" val="3214965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6613"/>
            <a:ext cx="8453438" cy="517525"/>
          </a:xfrm>
        </p:spPr>
        <p:txBody>
          <a:bodyPr>
            <a:normAutofit fontScale="90000"/>
          </a:bodyPr>
          <a:lstStyle/>
          <a:p>
            <a:pPr eaLnBrk="1" hangingPunct="1"/>
            <a:r>
              <a:rPr lang="en-GB" sz="2400" dirty="0" smtClean="0"/>
              <a:t>The North East Labour Market Weakness: A Question of Demand ? (Stone and </a:t>
            </a:r>
            <a:r>
              <a:rPr lang="en-GB" sz="2400" dirty="0" err="1" smtClean="0"/>
              <a:t>Braidford</a:t>
            </a:r>
            <a:r>
              <a:rPr lang="en-GB" sz="2400" dirty="0" smtClean="0"/>
              <a:t> 2002)</a:t>
            </a:r>
          </a:p>
        </p:txBody>
      </p:sp>
      <p:pic>
        <p:nvPicPr>
          <p:cNvPr id="28675" name="Picture 3"/>
          <p:cNvPicPr>
            <a:picLocks noChangeAspect="1" noChangeArrowheads="1"/>
          </p:cNvPicPr>
          <p:nvPr/>
        </p:nvPicPr>
        <p:blipFill>
          <a:blip r:embed="rId2"/>
          <a:srcRect/>
          <a:stretch>
            <a:fillRect/>
          </a:stretch>
        </p:blipFill>
        <p:spPr bwMode="auto">
          <a:xfrm>
            <a:off x="1043608" y="1556792"/>
            <a:ext cx="7777162" cy="4892675"/>
          </a:xfrm>
          <a:prstGeom prst="rect">
            <a:avLst/>
          </a:prstGeom>
          <a:noFill/>
          <a:ln w="9525">
            <a:noFill/>
            <a:miter lim="800000"/>
            <a:headEnd/>
            <a:tailEnd/>
          </a:ln>
        </p:spPr>
      </p:pic>
    </p:spTree>
    <p:extLst>
      <p:ext uri="{BB962C8B-B14F-4D97-AF65-F5344CB8AC3E}">
        <p14:creationId xmlns:p14="http://schemas.microsoft.com/office/powerpoint/2010/main" xmlns="" val="3841946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884237"/>
          </a:xfrm>
        </p:spPr>
        <p:txBody>
          <a:bodyPr>
            <a:normAutofit fontScale="90000"/>
          </a:bodyPr>
          <a:lstStyle/>
          <a:p>
            <a:r>
              <a:rPr lang="en-GB" dirty="0" smtClean="0"/>
              <a:t>3. Rise and fall of Northern Rock: continuity or change in an old industrial region ?</a:t>
            </a:r>
            <a:endParaRPr lang="en-GB" dirty="0"/>
          </a:p>
        </p:txBody>
      </p:sp>
    </p:spTree>
    <p:extLst>
      <p:ext uri="{BB962C8B-B14F-4D97-AF65-F5344CB8AC3E}">
        <p14:creationId xmlns:p14="http://schemas.microsoft.com/office/powerpoint/2010/main" xmlns="" val="116025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3213</TotalTime>
  <Words>1786</Words>
  <Application>Microsoft Office PowerPoint</Application>
  <PresentationFormat>On-screen Show (4:3)</PresentationFormat>
  <Paragraphs>295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Placing labour markets in the evolution of old industrial regions: the case of Northern Rock</vt:lpstr>
      <vt:lpstr>1. Introduction </vt:lpstr>
      <vt:lpstr>2. Evolutionary approaches and labour markets</vt:lpstr>
      <vt:lpstr>2. Evolutionary approaches and labour markets</vt:lpstr>
      <vt:lpstr>2. Evolutionary approaches and labour markets</vt:lpstr>
      <vt:lpstr>2. Evolutionary approaches and labour markets</vt:lpstr>
      <vt:lpstr>Slide 7</vt:lpstr>
      <vt:lpstr>The North East Labour Market Weakness: A Question of Demand ? (Stone and Braidford 2002)</vt:lpstr>
      <vt:lpstr>3. Rise and fall of Northern Rock: continuity or change in an old industrial region ?</vt:lpstr>
      <vt:lpstr>Phase 1: The Northern Rock ‘boom’ in North East England  </vt:lpstr>
      <vt:lpstr>Full-time equivalent employment in SIC2003 65: Financial intermediation, except insurance and pension funding, 1998 to 2008, by sub-region</vt:lpstr>
      <vt:lpstr>Employment trends (indexed to 1999) for full-time Equivalent Employment in SIC2003 65: Financial intermediation, except insurance and pension funding</vt:lpstr>
      <vt:lpstr>Northern Rock as the flagship of growth</vt:lpstr>
      <vt:lpstr>Slide 14</vt:lpstr>
      <vt:lpstr>Slide 15</vt:lpstr>
      <vt:lpstr>Employment by grade of staff </vt:lpstr>
      <vt:lpstr>Slide 17</vt:lpstr>
      <vt:lpstr>Phase 2: ‘Boom to bust’… Restructuring the Rock </vt:lpstr>
      <vt:lpstr>Phase 2: ‘Boom to bust’… Restructuring the Rock </vt:lpstr>
      <vt:lpstr>Northern Rock Redundancies by Business Function and Grade </vt:lpstr>
      <vt:lpstr>Phase 3: Resettlement </vt:lpstr>
      <vt:lpstr>Employment status of redundant workers</vt:lpstr>
      <vt:lpstr>Phase 3: Resettlement </vt:lpstr>
      <vt:lpstr>Occupational Continuity </vt:lpstr>
      <vt:lpstr>Sectoral Change</vt:lpstr>
      <vt:lpstr>Rise and fall of Northern Rock: continuity or change in an old industrial region ?</vt:lpstr>
      <vt:lpstr>Conclusions</vt:lpstr>
      <vt:lpstr>Placing labour markets in the evolution of old industrial regions: the case of Northern Rock</vt:lpstr>
    </vt:vector>
  </TitlesOfParts>
  <Company>Chromazone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Vickers</dc:creator>
  <cp:lastModifiedBy>ariffpsc</cp:lastModifiedBy>
  <cp:revision>92</cp:revision>
  <cp:lastPrinted>2012-10-18T15:53:17Z</cp:lastPrinted>
  <dcterms:created xsi:type="dcterms:W3CDTF">2012-04-10T09:04:14Z</dcterms:created>
  <dcterms:modified xsi:type="dcterms:W3CDTF">2012-10-22T10:39:31Z</dcterms:modified>
</cp:coreProperties>
</file>