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07" r:id="rId2"/>
    <p:sldId id="326" r:id="rId3"/>
    <p:sldId id="362" r:id="rId4"/>
    <p:sldId id="331" r:id="rId5"/>
    <p:sldId id="329" r:id="rId6"/>
    <p:sldId id="355" r:id="rId7"/>
    <p:sldId id="359" r:id="rId8"/>
    <p:sldId id="330" r:id="rId9"/>
    <p:sldId id="333" r:id="rId10"/>
    <p:sldId id="351" r:id="rId11"/>
    <p:sldId id="360" r:id="rId12"/>
    <p:sldId id="365" r:id="rId13"/>
    <p:sldId id="352" r:id="rId14"/>
    <p:sldId id="364" r:id="rId15"/>
    <p:sldId id="366" r:id="rId16"/>
    <p:sldId id="346"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01" autoAdjust="0"/>
    <p:restoredTop sz="91203" autoAdjust="0"/>
  </p:normalViewPr>
  <p:slideViewPr>
    <p:cSldViewPr>
      <p:cViewPr>
        <p:scale>
          <a:sx n="66" d="100"/>
          <a:sy n="66" d="100"/>
        </p:scale>
        <p:origin x="-1014" y="-8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dirty="0"/>
          </a:p>
        </p:txBody>
      </p:sp>
      <p:sp>
        <p:nvSpPr>
          <p:cNvPr id="1290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62F454C6-F608-427D-91C3-F52C7A901603}" type="datetimeFigureOut">
              <a:rPr lang="en-GB"/>
              <a:pPr/>
              <a:t>23/10/2012</a:t>
            </a:fld>
            <a:endParaRPr lang="en-GB" dirty="0"/>
          </a:p>
        </p:txBody>
      </p:sp>
      <p:sp>
        <p:nvSpPr>
          <p:cNvPr id="1290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dirty="0"/>
          </a:p>
        </p:txBody>
      </p:sp>
      <p:sp>
        <p:nvSpPr>
          <p:cNvPr id="1290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8828B299-93C6-4DC8-98A5-0217DFC8660A}" type="slidenum">
              <a:rPr lang="en-GB"/>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124F4FFC-511A-4F90-977D-3EC9C9DB0D98}" type="datetimeFigureOut">
              <a:rPr lang="en-US"/>
              <a:pPr>
                <a:defRPr/>
              </a:pPr>
              <a:t>10/23/2012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1CF61593-3700-4D47-8B7F-2A55CEA09767}"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458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4440F90-20E9-4134-99BF-2F919EB647E5}" type="slidenum">
              <a:rPr lang="en-GB" sz="1200"/>
              <a:pPr algn="r"/>
              <a:t>1</a:t>
            </a:fld>
            <a:endParaRPr lang="en-GB"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1CF61593-3700-4D47-8B7F-2A55CEA09767}" type="slidenum">
              <a:rPr lang="en-GB" smtClean="0"/>
              <a:pPr>
                <a:defRPr/>
              </a:pPr>
              <a:t>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4C584BB-A609-4876-998B-6B10CAB9D9CC}" type="datetimeFigureOut">
              <a:rPr lang="en-US"/>
              <a:pPr>
                <a:defRPr/>
              </a:pPr>
              <a:t>10/23/2012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AA8CDE0-9858-44B9-A63B-8DADCD20138C}"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4848AF9-060A-45CD-A928-08335FC2FF9C}" type="datetimeFigureOut">
              <a:rPr lang="en-US"/>
              <a:pPr>
                <a:defRPr/>
              </a:pPr>
              <a:t>10/23/2012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6BD61364-49F9-4406-8ACA-1F51904628AE}"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927F6B1-42DE-4F72-B700-391B40024FDC}" type="datetimeFigureOut">
              <a:rPr lang="en-US"/>
              <a:pPr>
                <a:defRPr/>
              </a:pPr>
              <a:t>10/23/2012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B69454C9-4034-4F56-9385-3C557BD858AF}"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Content Placeholder 5" descr="pp_background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FA978599-A04A-4B42-B59F-A871F9E881F3}" type="datetimeFigureOut">
              <a:rPr lang="en-US"/>
              <a:pPr>
                <a:defRPr/>
              </a:pPr>
              <a:t>10/23/2012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026143C2-0113-4B1F-9405-249245AA571F}"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A42E1B9-5436-4308-B4D8-062D048DC08F}" type="datetimeFigureOut">
              <a:rPr lang="en-US"/>
              <a:pPr>
                <a:defRPr/>
              </a:pPr>
              <a:t>10/23/2012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93055945-8EAF-411A-92F7-E776ECB2C9E4}"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0EC654D-A4DB-48EA-8C76-A85415A7C552}" type="datetimeFigureOut">
              <a:rPr lang="en-US"/>
              <a:pPr>
                <a:defRPr/>
              </a:pPr>
              <a:t>10/23/2012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66F1D576-27C5-4A89-90BB-B92EF9F39C66}"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035A3BB4-1A6A-4BF4-888F-838C85E2D973}" type="datetimeFigureOut">
              <a:rPr lang="en-US"/>
              <a:pPr>
                <a:defRPr/>
              </a:pPr>
              <a:t>10/23/2012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F5855B1C-4B9F-4637-9205-18997341D328}"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D27F108-26F8-4A5C-B70D-7A909EF693B4}" type="datetimeFigureOut">
              <a:rPr lang="en-US"/>
              <a:pPr>
                <a:defRPr/>
              </a:pPr>
              <a:t>10/23/2012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49F31D2B-7C46-4E80-9FAD-DD39EB271BB2}"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BD98BF-B9CE-42CB-9FAC-2096FF438A9B}" type="datetimeFigureOut">
              <a:rPr lang="en-US"/>
              <a:pPr>
                <a:defRPr/>
              </a:pPr>
              <a:t>10/23/2012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048D6F92-669F-4B91-9EC7-97118E26ED0A}"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687A00-467F-45D3-8260-EBEF0AFDF4C5}" type="datetimeFigureOut">
              <a:rPr lang="en-US"/>
              <a:pPr>
                <a:defRPr/>
              </a:pPr>
              <a:t>10/23/2012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6BF2D63B-5A0E-47D0-9E77-794AFB5DB43B}"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289983-699F-4F4C-838D-31869D9303F2}" type="datetimeFigureOut">
              <a:rPr lang="en-US"/>
              <a:pPr>
                <a:defRPr/>
              </a:pPr>
              <a:t>10/23/2012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1D00037-D0F9-45B7-9841-061F15C27ADB}"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6527998-67DA-4D0C-8067-0C1C62439EE6}" type="datetimeFigureOut">
              <a:rPr lang="en-US"/>
              <a:pPr>
                <a:defRPr/>
              </a:pPr>
              <a:t>10/23/2012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6841860-221A-43DC-9D36-AB7385D2C816}"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3" r:id="rId3"/>
    <p:sldLayoutId id="2147483812" r:id="rId4"/>
    <p:sldLayoutId id="2147483811" r:id="rId5"/>
    <p:sldLayoutId id="2147483810" r:id="rId6"/>
    <p:sldLayoutId id="2147483809" r:id="rId7"/>
    <p:sldLayoutId id="2147483808" r:id="rId8"/>
    <p:sldLayoutId id="2147483807" r:id="rId9"/>
    <p:sldLayoutId id="2147483806" r:id="rId10"/>
    <p:sldLayoutId id="214748380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a:xfrm>
            <a:off x="685800" y="2130425"/>
            <a:ext cx="7772400" cy="1470025"/>
          </a:xfrm>
        </p:spPr>
        <p:txBody>
          <a:bodyPr/>
          <a:lstStyle/>
          <a:p>
            <a:pPr eaLnBrk="1" hangingPunct="1"/>
            <a:endParaRPr lang="en-GB" dirty="0" smtClean="0"/>
          </a:p>
        </p:txBody>
      </p:sp>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en-GB" dirty="0">
              <a:solidFill>
                <a:schemeClr val="tx1">
                  <a:tint val="75000"/>
                </a:schemeClr>
              </a:solidFill>
            </a:endParaRPr>
          </a:p>
        </p:txBody>
      </p:sp>
      <p:pic>
        <p:nvPicPr>
          <p:cNvPr id="3076" name="Picture 3" descr="pp_background.jpg"/>
          <p:cNvPicPr>
            <a:picLocks noChangeAspect="1"/>
          </p:cNvPicPr>
          <p:nvPr/>
        </p:nvPicPr>
        <p:blipFill>
          <a:blip r:embed="rId3" cstate="print"/>
          <a:srcRect/>
          <a:stretch>
            <a:fillRect/>
          </a:stretch>
        </p:blipFill>
        <p:spPr bwMode="auto">
          <a:xfrm>
            <a:off x="0" y="0"/>
            <a:ext cx="9140825" cy="6854825"/>
          </a:xfrm>
          <a:prstGeom prst="rect">
            <a:avLst/>
          </a:prstGeom>
          <a:noFill/>
          <a:ln w="9525">
            <a:noFill/>
            <a:miter lim="800000"/>
            <a:headEnd/>
            <a:tailEnd/>
          </a:ln>
        </p:spPr>
      </p:pic>
      <p:sp>
        <p:nvSpPr>
          <p:cNvPr id="3085" name="TextBox 4"/>
          <p:cNvSpPr txBox="1">
            <a:spLocks noChangeArrowheads="1"/>
          </p:cNvSpPr>
          <p:nvPr/>
        </p:nvSpPr>
        <p:spPr bwMode="auto">
          <a:xfrm>
            <a:off x="1187624" y="476672"/>
            <a:ext cx="6769100" cy="3724096"/>
          </a:xfrm>
          <a:prstGeom prst="rect">
            <a:avLst/>
          </a:prstGeom>
          <a:noFill/>
          <a:ln w="9525">
            <a:noFill/>
            <a:miter lim="800000"/>
            <a:headEnd/>
            <a:tailEnd/>
          </a:ln>
        </p:spPr>
        <p:txBody>
          <a:bodyPr>
            <a:spAutoFit/>
          </a:bodyPr>
          <a:lstStyle/>
          <a:p>
            <a:pPr algn="ctr"/>
            <a:r>
              <a:rPr lang="en-US" sz="2800" dirty="0" smtClean="0">
                <a:latin typeface="+mj-lt"/>
              </a:rPr>
              <a:t>Human capital spillovers: </a:t>
            </a:r>
          </a:p>
          <a:p>
            <a:pPr algn="ctr"/>
            <a:r>
              <a:rPr lang="en-US" sz="2800" dirty="0" smtClean="0">
                <a:latin typeface="+mj-lt"/>
              </a:rPr>
              <a:t>The importance of training</a:t>
            </a:r>
          </a:p>
          <a:p>
            <a:pPr algn="ctr"/>
            <a:endParaRPr lang="en-GB" sz="2800" b="1" dirty="0" smtClean="0">
              <a:latin typeface="+mj-lt"/>
            </a:endParaRPr>
          </a:p>
          <a:p>
            <a:pPr algn="ctr"/>
            <a:r>
              <a:rPr lang="en-US" b="1" dirty="0" smtClean="0">
                <a:latin typeface="+mj-lt"/>
              </a:rPr>
              <a:t>Mary O’Mahony</a:t>
            </a:r>
            <a:r>
              <a:rPr lang="en-US" b="1" baseline="30000" dirty="0" smtClean="0">
                <a:latin typeface="+mj-lt"/>
              </a:rPr>
              <a:t>* </a:t>
            </a:r>
            <a:r>
              <a:rPr lang="en-US" b="1" dirty="0" smtClean="0">
                <a:latin typeface="+mj-lt"/>
              </a:rPr>
              <a:t> and Rebecca Riley</a:t>
            </a:r>
            <a:r>
              <a:rPr lang="en-US" b="1" baseline="30000" dirty="0" smtClean="0">
                <a:latin typeface="+mj-lt"/>
              </a:rPr>
              <a:t>**</a:t>
            </a:r>
          </a:p>
          <a:p>
            <a:pPr algn="ctr"/>
            <a:endParaRPr lang="en-GB" dirty="0" smtClean="0">
              <a:latin typeface="+mj-lt"/>
            </a:endParaRPr>
          </a:p>
          <a:p>
            <a:pPr algn="ctr"/>
            <a:r>
              <a:rPr lang="en-GB" dirty="0" smtClean="0">
                <a:latin typeface="+mj-lt"/>
              </a:rPr>
              <a:t>*</a:t>
            </a:r>
            <a:r>
              <a:rPr lang="en-US" dirty="0" smtClean="0">
                <a:latin typeface="+mj-lt"/>
              </a:rPr>
              <a:t>Birmingham Business School, University of Birmingham</a:t>
            </a:r>
            <a:endParaRPr lang="en-GB" dirty="0" smtClean="0">
              <a:latin typeface="+mj-lt"/>
            </a:endParaRPr>
          </a:p>
          <a:p>
            <a:pPr algn="ctr"/>
            <a:r>
              <a:rPr lang="en-US" dirty="0" smtClean="0">
                <a:latin typeface="+mj-lt"/>
              </a:rPr>
              <a:t>**National Institute of Economic and Social Research and LLAKES</a:t>
            </a:r>
          </a:p>
          <a:p>
            <a:pPr algn="ctr"/>
            <a:endParaRPr lang="en-US" b="1" baseline="30000" dirty="0" smtClean="0">
              <a:latin typeface="+mj-lt"/>
            </a:endParaRPr>
          </a:p>
          <a:p>
            <a:pPr algn="ctr"/>
            <a:r>
              <a:rPr lang="en-US" sz="2000" b="1" dirty="0" smtClean="0">
                <a:latin typeface="+mj-lt"/>
              </a:rPr>
              <a:t>18-19 October 2012</a:t>
            </a:r>
          </a:p>
          <a:p>
            <a:pPr algn="ctr"/>
            <a:r>
              <a:rPr lang="en-US" sz="2000" b="1" dirty="0" smtClean="0">
                <a:latin typeface="+mj-lt"/>
              </a:rPr>
              <a:t>LLAKES Conference, University of London</a:t>
            </a:r>
          </a:p>
          <a:p>
            <a:pPr algn="ctr"/>
            <a:endParaRPr lang="en-US" sz="1400" b="1" dirty="0">
              <a:latin typeface="Calibri" pitchFamily="34" charset="0"/>
            </a:endParaRPr>
          </a:p>
          <a:p>
            <a:pPr algn="ctr"/>
            <a:endParaRPr lang="en-GB" sz="1400" b="1" dirty="0">
              <a:latin typeface="Calibri" pitchFamily="34" charset="0"/>
            </a:endParaRPr>
          </a:p>
        </p:txBody>
      </p:sp>
      <p:sp>
        <p:nvSpPr>
          <p:cNvPr id="6" name="Rectangle 5"/>
          <p:cNvSpPr/>
          <p:nvPr/>
        </p:nvSpPr>
        <p:spPr>
          <a:xfrm>
            <a:off x="3419872" y="4149080"/>
            <a:ext cx="5400600" cy="1785104"/>
          </a:xfrm>
          <a:prstGeom prst="rect">
            <a:avLst/>
          </a:prstGeom>
        </p:spPr>
        <p:txBody>
          <a:bodyPr wrap="square">
            <a:spAutoFit/>
          </a:bodyPr>
          <a:lstStyle/>
          <a:p>
            <a:r>
              <a:rPr lang="en-GB" sz="1000" i="1" dirty="0" smtClean="0">
                <a:latin typeface="+mn-lt"/>
              </a:rPr>
              <a:t>Disclaimer: This work contains statistical data provided by the European Commission, Eurostat (European Community Household Panel Longitudinal User's Database, 1994-2001, Waves 1-8). Eurostat bears no responsibility for the analysis or interpretation of the data reported here. </a:t>
            </a:r>
          </a:p>
          <a:p>
            <a:endParaRPr lang="en-GB" sz="1000" i="1" dirty="0" smtClean="0">
              <a:latin typeface="+mn-lt"/>
            </a:endParaRPr>
          </a:p>
          <a:p>
            <a:endParaRPr lang="en-GB" sz="1000" i="1" dirty="0" smtClean="0">
              <a:latin typeface="+mn-lt"/>
            </a:endParaRPr>
          </a:p>
          <a:p>
            <a:endParaRPr lang="en-GB" sz="1000" dirty="0" smtClean="0">
              <a:latin typeface="+mn-lt"/>
            </a:endParaRPr>
          </a:p>
          <a:p>
            <a:r>
              <a:rPr lang="en-US" sz="1000" dirty="0" smtClean="0">
                <a:latin typeface="+mn-lt"/>
              </a:rPr>
              <a:t>Acknowledgements: The financial support of the Economic and Social Research Council (ESRC) and the European Commission is gratefully acknowledged. The work was part of the programme of the Centre for Learning and Life Chances in Knowledge Economies and Societies (LLAKES), an ESRC-funded Research Centre – grant reference RES-594-28-0001, and the INDICSER project financed by the EU 7th Framework Programme – grant no. 244709.</a:t>
            </a:r>
            <a:endParaRPr lang="en-GB" sz="1000" dirty="0">
              <a:latin typeface="+mn-lt"/>
            </a:endParaRPr>
          </a:p>
        </p:txBody>
      </p:sp>
      <p:pic>
        <p:nvPicPr>
          <p:cNvPr id="19458" name="Picture 2"/>
          <p:cNvPicPr>
            <a:picLocks noChangeAspect="1" noChangeArrowheads="1"/>
          </p:cNvPicPr>
          <p:nvPr/>
        </p:nvPicPr>
        <p:blipFill>
          <a:blip r:embed="rId4" cstate="print"/>
          <a:srcRect/>
          <a:stretch>
            <a:fillRect/>
          </a:stretch>
        </p:blipFill>
        <p:spPr bwMode="auto">
          <a:xfrm>
            <a:off x="3563888" y="4725144"/>
            <a:ext cx="1008112" cy="400167"/>
          </a:xfrm>
          <a:prstGeom prst="rect">
            <a:avLst/>
          </a:prstGeom>
          <a:noFill/>
        </p:spPr>
      </p:pic>
      <p:pic>
        <p:nvPicPr>
          <p:cNvPr id="19457" name="Picture 3"/>
          <p:cNvPicPr>
            <a:picLocks noChangeAspect="1" noChangeArrowheads="1"/>
          </p:cNvPicPr>
          <p:nvPr/>
        </p:nvPicPr>
        <p:blipFill>
          <a:blip r:embed="rId5" cstate="print"/>
          <a:srcRect/>
          <a:stretch>
            <a:fillRect/>
          </a:stretch>
        </p:blipFill>
        <p:spPr bwMode="auto">
          <a:xfrm>
            <a:off x="4644008" y="4725145"/>
            <a:ext cx="432048" cy="377060"/>
          </a:xfrm>
          <a:prstGeom prst="rect">
            <a:avLst/>
          </a:prstGeom>
          <a:noFill/>
        </p:spPr>
      </p:pic>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dirty="0"/>
          </a:p>
        </p:txBody>
      </p:sp>
      <p:sp>
        <p:nvSpPr>
          <p:cNvPr id="19460" name="Rectangle 4"/>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en-GB"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r>
            <a:br>
              <a:rPr kumimoji="0" lang="en-GB"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 name="Picture 14" descr="FP7-gen-RGB"/>
          <p:cNvPicPr/>
          <p:nvPr/>
        </p:nvPicPr>
        <p:blipFill>
          <a:blip r:embed="rId6" cstate="print"/>
          <a:srcRect/>
          <a:stretch>
            <a:fillRect/>
          </a:stretch>
        </p:blipFill>
        <p:spPr bwMode="auto">
          <a:xfrm>
            <a:off x="5148064" y="4725144"/>
            <a:ext cx="432048" cy="380876"/>
          </a:xfrm>
          <a:prstGeom prst="rect">
            <a:avLst/>
          </a:prstGeom>
          <a:noFill/>
          <a:ln w="9525">
            <a:noFill/>
            <a:miter lim="800000"/>
            <a:headEnd/>
            <a:tailEnd/>
          </a:ln>
        </p:spPr>
      </p:pic>
      <p:pic>
        <p:nvPicPr>
          <p:cNvPr id="16" name="Picture 15" descr="EUflag"/>
          <p:cNvPicPr/>
          <p:nvPr/>
        </p:nvPicPr>
        <p:blipFill>
          <a:blip r:embed="rId7" cstate="print"/>
          <a:srcRect l="1918" t="2827" r="1918" b="2827"/>
          <a:stretch>
            <a:fillRect/>
          </a:stretch>
        </p:blipFill>
        <p:spPr bwMode="auto">
          <a:xfrm>
            <a:off x="5652120" y="4725144"/>
            <a:ext cx="539750" cy="35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Estimation sample</a:t>
            </a:r>
            <a:endParaRPr lang="en-GB" dirty="0"/>
          </a:p>
        </p:txBody>
      </p:sp>
      <p:sp>
        <p:nvSpPr>
          <p:cNvPr id="3" name="Content Placeholder 2"/>
          <p:cNvSpPr>
            <a:spLocks noGrp="1"/>
          </p:cNvSpPr>
          <p:nvPr>
            <p:ph idx="1"/>
          </p:nvPr>
        </p:nvSpPr>
        <p:spPr/>
        <p:txBody>
          <a:bodyPr/>
          <a:lstStyle/>
          <a:p>
            <a:r>
              <a:rPr lang="en-GB" dirty="0" smtClean="0"/>
              <a:t>Countries for which we have qualification specific training stocks: </a:t>
            </a:r>
          </a:p>
          <a:p>
            <a:pPr lvl="1"/>
            <a:r>
              <a:rPr lang="en-GB" sz="2000" dirty="0" smtClean="0"/>
              <a:t>France, Spain, Germany, UK</a:t>
            </a:r>
          </a:p>
          <a:p>
            <a:pPr lvl="1"/>
            <a:r>
              <a:rPr lang="en-GB" sz="2000" dirty="0" smtClean="0"/>
              <a:t>Denmark, Sweden, Netherlands excluded due to data issues</a:t>
            </a:r>
          </a:p>
          <a:p>
            <a:r>
              <a:rPr lang="en-GB" dirty="0" smtClean="0"/>
              <a:t>Restrict sample to male full-time employees age 26-55 with one job</a:t>
            </a:r>
          </a:p>
          <a:p>
            <a:pPr lvl="1"/>
            <a:r>
              <a:rPr lang="en-GB" sz="2000" dirty="0" smtClean="0"/>
              <a:t>Who have tertiary education (ISCED 5-7) upon entering the sample and throughout the sample</a:t>
            </a:r>
          </a:p>
          <a:p>
            <a:r>
              <a:rPr lang="en-GB" dirty="0" smtClean="0"/>
              <a:t>Public and financial sector excluded</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sizes</a:t>
            </a:r>
            <a:endParaRPr lang="en-GB"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99592" y="1556792"/>
            <a:ext cx="7418251" cy="41265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Country/industry characteristics</a:t>
            </a:r>
            <a:endParaRPr lang="en-GB" dirty="0"/>
          </a:p>
        </p:txBody>
      </p:sp>
      <p:pic>
        <p:nvPicPr>
          <p:cNvPr id="3075" name="Picture 3"/>
          <p:cNvPicPr>
            <a:picLocks noGrp="1" noChangeAspect="1" noChangeArrowheads="1"/>
          </p:cNvPicPr>
          <p:nvPr>
            <p:ph idx="1"/>
          </p:nvPr>
        </p:nvPicPr>
        <p:blipFill>
          <a:blip r:embed="rId2" cstate="print"/>
          <a:srcRect/>
          <a:stretch>
            <a:fillRect/>
          </a:stretch>
        </p:blipFill>
        <p:spPr bwMode="auto">
          <a:xfrm>
            <a:off x="1115616" y="1340768"/>
            <a:ext cx="6771376" cy="478237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Spillovers from tertiary education</a:t>
            </a:r>
            <a:endParaRPr lang="en-GB" dirty="0"/>
          </a:p>
        </p:txBody>
      </p:sp>
      <p:pic>
        <p:nvPicPr>
          <p:cNvPr id="4100" name="Picture 4"/>
          <p:cNvPicPr>
            <a:picLocks noGrp="1" noChangeAspect="1" noChangeArrowheads="1"/>
          </p:cNvPicPr>
          <p:nvPr>
            <p:ph idx="1"/>
          </p:nvPr>
        </p:nvPicPr>
        <p:blipFill>
          <a:blip r:embed="rId2" cstate="print"/>
          <a:srcRect/>
          <a:stretch>
            <a:fillRect/>
          </a:stretch>
        </p:blipFill>
        <p:spPr bwMode="auto">
          <a:xfrm>
            <a:off x="467544" y="1484784"/>
            <a:ext cx="8184376" cy="48375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 spillovers and training</a:t>
            </a:r>
            <a:endParaRPr lang="en-GB" dirty="0"/>
          </a:p>
        </p:txBody>
      </p:sp>
      <p:pic>
        <p:nvPicPr>
          <p:cNvPr id="5123" name="Picture 3"/>
          <p:cNvPicPr>
            <a:picLocks noGrp="1" noChangeAspect="1" noChangeArrowheads="1"/>
          </p:cNvPicPr>
          <p:nvPr>
            <p:ph idx="1"/>
          </p:nvPr>
        </p:nvPicPr>
        <p:blipFill>
          <a:blip r:embed="rId2" cstate="print"/>
          <a:srcRect/>
          <a:stretch>
            <a:fillRect/>
          </a:stretch>
        </p:blipFill>
        <p:spPr bwMode="auto">
          <a:xfrm>
            <a:off x="539552" y="1772816"/>
            <a:ext cx="8184376" cy="399375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 spillovers, training &amp; IT</a:t>
            </a:r>
            <a:endParaRPr lang="en-GB"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467544" y="1484784"/>
            <a:ext cx="8184376" cy="455625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dirty="0" smtClean="0"/>
              <a:t>Conclusions </a:t>
            </a:r>
            <a:endParaRPr lang="en-GB" dirty="0"/>
          </a:p>
        </p:txBody>
      </p:sp>
      <p:sp>
        <p:nvSpPr>
          <p:cNvPr id="3" name="Content Placeholder 2"/>
          <p:cNvSpPr>
            <a:spLocks noGrp="1"/>
          </p:cNvSpPr>
          <p:nvPr>
            <p:ph idx="1"/>
          </p:nvPr>
        </p:nvSpPr>
        <p:spPr>
          <a:xfrm>
            <a:off x="179512" y="908720"/>
            <a:ext cx="8964488" cy="4381947"/>
          </a:xfrm>
        </p:spPr>
        <p:txBody>
          <a:bodyPr/>
          <a:lstStyle/>
          <a:p>
            <a:pPr>
              <a:spcBef>
                <a:spcPts val="1200"/>
              </a:spcBef>
            </a:pPr>
            <a:r>
              <a:rPr lang="en-GB" sz="2800" dirty="0" smtClean="0"/>
              <a:t>Evidence from wage equations using cross-country longitudinal data is consistent with the presence of significant spillovers from tertiary education at sector level</a:t>
            </a:r>
          </a:p>
          <a:p>
            <a:pPr lvl="1">
              <a:spcBef>
                <a:spcPts val="1200"/>
              </a:spcBef>
            </a:pPr>
            <a:r>
              <a:rPr lang="en-GB" sz="2000" dirty="0" smtClean="0"/>
              <a:t>A 1pp increase in the sector share of tertiary educated workers/hours raises individuals’ wages by approx 0.8%.</a:t>
            </a:r>
          </a:p>
          <a:p>
            <a:pPr lvl="1">
              <a:spcBef>
                <a:spcPts val="1200"/>
              </a:spcBef>
            </a:pPr>
            <a:r>
              <a:rPr lang="en-GB" sz="2000" dirty="0" smtClean="0"/>
              <a:t>Individuals do not internalise the full benefits of their human capital investments</a:t>
            </a:r>
            <a:endParaRPr lang="en-GB" sz="2800" dirty="0" smtClean="0"/>
          </a:p>
          <a:p>
            <a:pPr>
              <a:spcBef>
                <a:spcPts val="1200"/>
              </a:spcBef>
            </a:pPr>
            <a:r>
              <a:rPr lang="en-GB" sz="2800" dirty="0" smtClean="0"/>
              <a:t>We have highlighted some of the mechanisms through which intangibles may contribute to the growth process</a:t>
            </a:r>
          </a:p>
          <a:p>
            <a:pPr lvl="1">
              <a:spcBef>
                <a:spcPts val="1200"/>
              </a:spcBef>
            </a:pPr>
            <a:r>
              <a:rPr lang="en-GB" sz="2000" dirty="0" smtClean="0"/>
              <a:t>Employers’ investments in training are positively associated with the extent of spillovers from tertiary education</a:t>
            </a:r>
          </a:p>
          <a:p>
            <a:pPr lvl="1">
              <a:spcBef>
                <a:spcPts val="1200"/>
              </a:spcBef>
            </a:pPr>
            <a:r>
              <a:rPr lang="en-GB" sz="2000" dirty="0" smtClean="0"/>
              <a:t>In some models IT is positively associated with knowledge spillovers</a:t>
            </a:r>
          </a:p>
          <a:p>
            <a:pPr lvl="1">
              <a:spcBef>
                <a:spcPts val="1200"/>
              </a:spcBef>
            </a:pPr>
            <a:r>
              <a:rPr lang="en-GB" sz="2000" dirty="0" smtClean="0"/>
              <a:t>Agnostic about the direction of causality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&amp; Motivation</a:t>
            </a:r>
            <a:endParaRPr lang="en-GB" dirty="0"/>
          </a:p>
        </p:txBody>
      </p:sp>
      <p:sp>
        <p:nvSpPr>
          <p:cNvPr id="3" name="Content Placeholder 2"/>
          <p:cNvSpPr>
            <a:spLocks noGrp="1"/>
          </p:cNvSpPr>
          <p:nvPr>
            <p:ph idx="1"/>
          </p:nvPr>
        </p:nvSpPr>
        <p:spPr>
          <a:xfrm>
            <a:off x="251520" y="1484784"/>
            <a:ext cx="8712968" cy="4525963"/>
          </a:xfrm>
        </p:spPr>
        <p:txBody>
          <a:bodyPr/>
          <a:lstStyle/>
          <a:p>
            <a:r>
              <a:rPr lang="en-GB" dirty="0" smtClean="0"/>
              <a:t>Knowledge transfer between workers is thought to be an important driver of economic growth</a:t>
            </a:r>
          </a:p>
          <a:p>
            <a:pPr lvl="1"/>
            <a:r>
              <a:rPr lang="en-GB" sz="2000" dirty="0" smtClean="0"/>
              <a:t>(Romer, 1986; Lucas, 1988; Jovanovic &amp; Rob, 1989)</a:t>
            </a:r>
          </a:p>
          <a:p>
            <a:pPr lvl="1"/>
            <a:endParaRPr lang="en-GB" sz="2000" dirty="0" smtClean="0"/>
          </a:p>
          <a:p>
            <a:r>
              <a:rPr lang="en-GB" dirty="0" smtClean="0"/>
              <a:t>Evidence of human capital externalities associated with formal learning </a:t>
            </a:r>
          </a:p>
          <a:p>
            <a:pPr lvl="1"/>
            <a:r>
              <a:rPr lang="en-GB" sz="2000" dirty="0" smtClean="0"/>
              <a:t>Geographical concentration of skilled workers (Moretti, 2004; Rosenthal &amp; Strange, 2008; Heuermann, 2011)</a:t>
            </a:r>
          </a:p>
          <a:p>
            <a:pPr lvl="1"/>
            <a:r>
              <a:rPr lang="en-GB" sz="2000" dirty="0" smtClean="0"/>
              <a:t>Industry concentration of skilled workers (Winter-Ebmer, 1994; Sakellariou &amp; Maysami, 2004; Kirby &amp; Riley, 2008)</a:t>
            </a:r>
          </a:p>
          <a:p>
            <a:pPr lvl="1"/>
            <a:r>
              <a:rPr lang="en-GB" sz="2000" dirty="0" smtClean="0"/>
              <a:t>Establishment use of skilled workers (Battu, Belfield &amp; Sloane, 2004; Martins &amp; Jin, 2010; Bauer &amp; Vorell, 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28800"/>
            <a:ext cx="8640960" cy="4525963"/>
          </a:xfrm>
        </p:spPr>
        <p:txBody>
          <a:bodyPr/>
          <a:lstStyle/>
          <a:p>
            <a:r>
              <a:rPr lang="en-GB" dirty="0" smtClean="0"/>
              <a:t>What drives these knowledge spillovers?</a:t>
            </a:r>
          </a:p>
          <a:p>
            <a:pPr lvl="1"/>
            <a:r>
              <a:rPr lang="en-GB" sz="2000" dirty="0" smtClean="0"/>
              <a:t>Evidence on level at which these occur</a:t>
            </a:r>
          </a:p>
          <a:p>
            <a:pPr lvl="1"/>
            <a:r>
              <a:rPr lang="en-GB" sz="2000" dirty="0" smtClean="0"/>
              <a:t>Alternative theoretical explanations</a:t>
            </a:r>
          </a:p>
          <a:p>
            <a:pPr lvl="1"/>
            <a:endParaRPr lang="en-GB" sz="2000" dirty="0" smtClean="0"/>
          </a:p>
          <a:p>
            <a:r>
              <a:rPr lang="en-GB" dirty="0" smtClean="0"/>
              <a:t>A role for intangibles in enhancing knowledge transfer and spillovers to wages?</a:t>
            </a:r>
          </a:p>
          <a:p>
            <a:pPr lvl="1"/>
            <a:r>
              <a:rPr lang="en-GB" sz="2000" dirty="0" smtClean="0"/>
              <a:t>Employer provided training may increase the relevance of knowledge exchange to the production process</a:t>
            </a:r>
          </a:p>
          <a:p>
            <a:pPr lvl="1"/>
            <a:r>
              <a:rPr lang="en-GB" sz="2000" dirty="0" smtClean="0"/>
              <a:t>IT should facilitate the sharing of ideas, technologies, experience</a:t>
            </a:r>
          </a:p>
          <a:p>
            <a:pPr lvl="1"/>
            <a:r>
              <a:rPr lang="en-GB" sz="2000" dirty="0" smtClean="0"/>
              <a:t>Separate from the notion of production complementarities between IT and skilled labour or between different aspects of skill</a:t>
            </a:r>
            <a:endParaRPr lang="en-GB" sz="2000" dirty="0"/>
          </a:p>
        </p:txBody>
      </p:sp>
      <p:sp>
        <p:nvSpPr>
          <p:cNvPr id="2" name="Title 1"/>
          <p:cNvSpPr>
            <a:spLocks noGrp="1"/>
          </p:cNvSpPr>
          <p:nvPr>
            <p:ph type="title"/>
          </p:nvPr>
        </p:nvSpPr>
        <p:spPr/>
        <p:txBody>
          <a:bodyPr/>
          <a:lstStyle/>
          <a:p>
            <a:r>
              <a:rPr lang="en-GB" dirty="0" smtClean="0"/>
              <a:t>Background &amp; Motivation</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study</a:t>
            </a:r>
            <a:endParaRPr lang="en-GB" dirty="0"/>
          </a:p>
        </p:txBody>
      </p:sp>
      <p:sp>
        <p:nvSpPr>
          <p:cNvPr id="3" name="Content Placeholder 2"/>
          <p:cNvSpPr>
            <a:spLocks noGrp="1"/>
          </p:cNvSpPr>
          <p:nvPr>
            <p:ph idx="1"/>
          </p:nvPr>
        </p:nvSpPr>
        <p:spPr/>
        <p:txBody>
          <a:bodyPr/>
          <a:lstStyle/>
          <a:p>
            <a:r>
              <a:rPr lang="en-GB" dirty="0" smtClean="0"/>
              <a:t>Analyses the extent of knowledge spillovers from tertiary education within broad sectors</a:t>
            </a:r>
          </a:p>
          <a:p>
            <a:pPr lvl="1"/>
            <a:r>
              <a:rPr lang="en-GB" sz="2400" dirty="0" smtClean="0"/>
              <a:t>Mincerian approach to identification (Rauch, 1993; Moretti, 2004)</a:t>
            </a:r>
          </a:p>
          <a:p>
            <a:pPr lvl="1"/>
            <a:r>
              <a:rPr lang="en-GB" sz="2400" dirty="0" smtClean="0"/>
              <a:t>Using cross-country longitudinal data on individuals’ wages </a:t>
            </a:r>
          </a:p>
          <a:p>
            <a:pPr lvl="1"/>
            <a:endParaRPr lang="en-GB" sz="2400" dirty="0" smtClean="0"/>
          </a:p>
          <a:p>
            <a:r>
              <a:rPr lang="en-GB" dirty="0" smtClean="0"/>
              <a:t>Explores the importance of intangibles such as IT and training in determining the extent of these knowledge spillovers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GB" sz="4000" dirty="0" smtClean="0"/>
              <a:t>Identifying spillovers from education using wage equations</a:t>
            </a:r>
            <a:endParaRPr lang="en-GB" sz="4000" dirty="0"/>
          </a:p>
        </p:txBody>
      </p:sp>
      <p:pic>
        <p:nvPicPr>
          <p:cNvPr id="1030" name="Picture 6"/>
          <p:cNvPicPr>
            <a:picLocks noGrp="1" noChangeAspect="1" noChangeArrowheads="1"/>
          </p:cNvPicPr>
          <p:nvPr>
            <p:ph idx="1"/>
          </p:nvPr>
        </p:nvPicPr>
        <p:blipFill>
          <a:blip r:embed="rId2" cstate="print"/>
          <a:srcRect/>
          <a:stretch>
            <a:fillRect/>
          </a:stretch>
        </p:blipFill>
        <p:spPr bwMode="auto">
          <a:xfrm>
            <a:off x="899592" y="1988840"/>
            <a:ext cx="7739811" cy="589433"/>
          </a:xfrm>
          <a:prstGeom prst="rect">
            <a:avLst/>
          </a:prstGeom>
          <a:noFill/>
          <a:ln w="9525">
            <a:noFill/>
            <a:miter lim="800000"/>
            <a:headEnd/>
            <a:tailEnd/>
          </a:ln>
          <a:effectLst/>
        </p:spPr>
      </p:pic>
      <p:pic>
        <p:nvPicPr>
          <p:cNvPr id="1031" name="Picture 7"/>
          <p:cNvPicPr>
            <a:picLocks noChangeAspect="1" noChangeArrowheads="1"/>
          </p:cNvPicPr>
          <p:nvPr/>
        </p:nvPicPr>
        <p:blipFill>
          <a:blip r:embed="rId3" cstate="print"/>
          <a:srcRect/>
          <a:stretch>
            <a:fillRect/>
          </a:stretch>
        </p:blipFill>
        <p:spPr bwMode="auto">
          <a:xfrm>
            <a:off x="1259632" y="2780928"/>
            <a:ext cx="7166491" cy="2242241"/>
          </a:xfrm>
          <a:prstGeom prst="rect">
            <a:avLst/>
          </a:prstGeom>
          <a:noFill/>
          <a:ln w="9525">
            <a:noFill/>
            <a:miter lim="800000"/>
            <a:headEnd/>
            <a:tailEnd/>
          </a:ln>
          <a:effectLst/>
        </p:spPr>
      </p:pic>
      <p:pic>
        <p:nvPicPr>
          <p:cNvPr id="1033" name="Picture 9"/>
          <p:cNvPicPr>
            <a:picLocks noChangeAspect="1" noChangeArrowheads="1"/>
          </p:cNvPicPr>
          <p:nvPr/>
        </p:nvPicPr>
        <p:blipFill>
          <a:blip r:embed="rId4" cstate="print"/>
          <a:srcRect/>
          <a:stretch>
            <a:fillRect/>
          </a:stretch>
        </p:blipFill>
        <p:spPr bwMode="auto">
          <a:xfrm>
            <a:off x="971600" y="5085184"/>
            <a:ext cx="7166491" cy="963686"/>
          </a:xfrm>
          <a:prstGeom prst="rect">
            <a:avLst/>
          </a:prstGeom>
          <a:noFill/>
          <a:ln w="9525">
            <a:noFill/>
            <a:miter lim="800000"/>
            <a:headEnd/>
            <a:tailEnd/>
          </a:ln>
          <a:effectLst/>
        </p:spPr>
      </p:pic>
      <p:pic>
        <p:nvPicPr>
          <p:cNvPr id="1034" name="Picture 10"/>
          <p:cNvPicPr>
            <a:picLocks noChangeAspect="1" noChangeArrowheads="1"/>
          </p:cNvPicPr>
          <p:nvPr/>
        </p:nvPicPr>
        <p:blipFill>
          <a:blip r:embed="rId5" cstate="print"/>
          <a:srcRect/>
          <a:stretch>
            <a:fillRect/>
          </a:stretch>
        </p:blipFill>
        <p:spPr bwMode="auto">
          <a:xfrm>
            <a:off x="971600" y="5733256"/>
            <a:ext cx="7166491" cy="7156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Estimating equation</a:t>
            </a:r>
            <a:endParaRPr lang="en-GB"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830870" y="1844823"/>
            <a:ext cx="8599790" cy="3718877"/>
          </a:xfrm>
          <a:prstGeom prst="rect">
            <a:avLst/>
          </a:prstGeom>
          <a:noFill/>
          <a:ln w="9525">
            <a:noFill/>
            <a:miter lim="800000"/>
            <a:headEnd/>
            <a:tailEnd/>
          </a:ln>
          <a:effectLst/>
        </p:spPr>
      </p:pic>
      <p:sp>
        <p:nvSpPr>
          <p:cNvPr id="4" name="TextBox 3"/>
          <p:cNvSpPr txBox="1"/>
          <p:nvPr/>
        </p:nvSpPr>
        <p:spPr>
          <a:xfrm>
            <a:off x="3563888" y="5877272"/>
            <a:ext cx="5580112" cy="369332"/>
          </a:xfrm>
          <a:prstGeom prst="rect">
            <a:avLst/>
          </a:prstGeom>
          <a:noFill/>
        </p:spPr>
        <p:txBody>
          <a:bodyPr wrap="square" rtlCol="0">
            <a:spAutoFit/>
          </a:bodyPr>
          <a:lstStyle/>
          <a:p>
            <a:r>
              <a:rPr lang="en-GB" dirty="0" smtClean="0">
                <a:latin typeface="+mn-lt"/>
              </a:rPr>
              <a:t>Based on Moretti (2004) </a:t>
            </a:r>
            <a:r>
              <a:rPr lang="en-GB" i="1" dirty="0" smtClean="0">
                <a:latin typeface="+mn-lt"/>
              </a:rPr>
              <a:t>Journal of Econometrics</a:t>
            </a:r>
            <a:r>
              <a:rPr lang="en-GB" dirty="0" smtClean="0">
                <a:latin typeface="+mn-lt"/>
              </a:rPr>
              <a:t>.</a:t>
            </a:r>
            <a:endParaRPr lang="en-GB"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Identification issues</a:t>
            </a:r>
            <a:endParaRPr lang="en-GB" dirty="0"/>
          </a:p>
        </p:txBody>
      </p:sp>
      <p:sp>
        <p:nvSpPr>
          <p:cNvPr id="3" name="Content Placeholder 2"/>
          <p:cNvSpPr>
            <a:spLocks noGrp="1"/>
          </p:cNvSpPr>
          <p:nvPr>
            <p:ph idx="1"/>
          </p:nvPr>
        </p:nvSpPr>
        <p:spPr>
          <a:xfrm>
            <a:off x="457200" y="1600200"/>
            <a:ext cx="8435280" cy="4525963"/>
          </a:xfrm>
        </p:spPr>
        <p:txBody>
          <a:bodyPr/>
          <a:lstStyle/>
          <a:p>
            <a:r>
              <a:rPr lang="en-GB" dirty="0" smtClean="0"/>
              <a:t>Selection on unobserved ability into high-skilled industries so that cov(</a:t>
            </a:r>
            <a:r>
              <a:rPr lang="el-GR" dirty="0" smtClean="0"/>
              <a:t>θ</a:t>
            </a:r>
            <a:r>
              <a:rPr lang="en-GB" baseline="-25000" dirty="0" smtClean="0"/>
              <a:t>i</a:t>
            </a:r>
            <a:r>
              <a:rPr lang="en-GB" dirty="0" smtClean="0"/>
              <a:t>,H</a:t>
            </a:r>
            <a:r>
              <a:rPr lang="en-GB" baseline="-25000" dirty="0" smtClean="0"/>
              <a:t>jct</a:t>
            </a:r>
            <a:r>
              <a:rPr lang="en-GB" dirty="0" smtClean="0"/>
              <a:t>)≠0</a:t>
            </a:r>
          </a:p>
          <a:p>
            <a:pPr>
              <a:spcBef>
                <a:spcPts val="0"/>
              </a:spcBef>
              <a:buNone/>
            </a:pPr>
            <a:endParaRPr lang="en-GB" sz="1200" dirty="0" smtClean="0"/>
          </a:p>
          <a:p>
            <a:pPr lvl="1">
              <a:buNone/>
            </a:pPr>
            <a:r>
              <a:rPr lang="en-GB" sz="2400" dirty="0" smtClean="0"/>
              <a:t>Solution: Include Individual*Country/Industry fixed effects</a:t>
            </a:r>
          </a:p>
          <a:p>
            <a:endParaRPr lang="en-GB" dirty="0" smtClean="0"/>
          </a:p>
          <a:p>
            <a:r>
              <a:rPr lang="en-GB" dirty="0" smtClean="0"/>
              <a:t>Time-varying country/industry shocks correlated with skill levels so that cov(v</a:t>
            </a:r>
            <a:r>
              <a:rPr lang="en-GB" baseline="-25000" dirty="0" smtClean="0"/>
              <a:t>jct</a:t>
            </a:r>
            <a:r>
              <a:rPr lang="en-GB" dirty="0" smtClean="0"/>
              <a:t>,H</a:t>
            </a:r>
            <a:r>
              <a:rPr lang="en-GB" baseline="-25000" dirty="0" smtClean="0"/>
              <a:t>jct</a:t>
            </a:r>
            <a:r>
              <a:rPr lang="en-GB" dirty="0" smtClean="0"/>
              <a:t>)≠0</a:t>
            </a:r>
          </a:p>
          <a:p>
            <a:pPr>
              <a:spcBef>
                <a:spcPts val="0"/>
              </a:spcBef>
              <a:buNone/>
            </a:pPr>
            <a:endParaRPr lang="en-GB" sz="1200" dirty="0" smtClean="0"/>
          </a:p>
          <a:p>
            <a:pPr lvl="1">
              <a:buNone/>
            </a:pPr>
            <a:r>
              <a:rPr lang="en-GB" sz="2400" dirty="0" smtClean="0"/>
              <a:t>Solution: Control for productivity and 5-year employment growth</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GB" dirty="0" smtClean="0"/>
              <a:t>The importance of intangibles for these spillovers </a:t>
            </a:r>
            <a:endParaRPr lang="en-GB" dirty="0"/>
          </a:p>
        </p:txBody>
      </p:sp>
      <p:sp>
        <p:nvSpPr>
          <p:cNvPr id="6" name="Rectangle 5"/>
          <p:cNvSpPr/>
          <p:nvPr/>
        </p:nvSpPr>
        <p:spPr>
          <a:xfrm>
            <a:off x="683568" y="3933056"/>
            <a:ext cx="7848872" cy="2086725"/>
          </a:xfrm>
          <a:prstGeom prst="rect">
            <a:avLst/>
          </a:prstGeom>
        </p:spPr>
        <p:txBody>
          <a:bodyPr wrap="square">
            <a:spAutoFit/>
          </a:bodyPr>
          <a:lstStyle/>
          <a:p>
            <a:pPr>
              <a:lnSpc>
                <a:spcPct val="90000"/>
              </a:lnSpc>
            </a:pPr>
            <a:endParaRPr lang="en-GB" sz="2400" dirty="0" smtClean="0">
              <a:latin typeface="+mn-lt"/>
            </a:endParaRPr>
          </a:p>
          <a:p>
            <a:pPr>
              <a:lnSpc>
                <a:spcPct val="90000"/>
              </a:lnSpc>
              <a:buFont typeface="Arial" pitchFamily="34" charset="0"/>
              <a:buChar char="•"/>
            </a:pPr>
            <a:r>
              <a:rPr lang="en-GB" sz="2400" dirty="0" smtClean="0">
                <a:latin typeface="+mn-lt"/>
              </a:rPr>
              <a:t>  First term captures a complementarity between highly educated labour and training</a:t>
            </a:r>
          </a:p>
          <a:p>
            <a:pPr>
              <a:lnSpc>
                <a:spcPct val="90000"/>
              </a:lnSpc>
            </a:pPr>
            <a:endParaRPr lang="en-GB" sz="2400" dirty="0" smtClean="0">
              <a:latin typeface="+mn-lt"/>
            </a:endParaRPr>
          </a:p>
          <a:p>
            <a:pPr>
              <a:lnSpc>
                <a:spcPct val="90000"/>
              </a:lnSpc>
              <a:buFont typeface="Arial" pitchFamily="34" charset="0"/>
              <a:buChar char="•"/>
            </a:pPr>
            <a:r>
              <a:rPr lang="en-GB" sz="2400" dirty="0" smtClean="0">
                <a:latin typeface="+mn-lt"/>
              </a:rPr>
              <a:t>  Second term captures an association between training and spillovers from education</a:t>
            </a:r>
          </a:p>
        </p:txBody>
      </p:sp>
      <p:sp>
        <p:nvSpPr>
          <p:cNvPr id="8" name="Rectangle 7"/>
          <p:cNvSpPr/>
          <p:nvPr/>
        </p:nvSpPr>
        <p:spPr>
          <a:xfrm>
            <a:off x="467544" y="2276872"/>
            <a:ext cx="7848872" cy="424732"/>
          </a:xfrm>
          <a:prstGeom prst="rect">
            <a:avLst/>
          </a:prstGeom>
        </p:spPr>
        <p:txBody>
          <a:bodyPr wrap="square">
            <a:spAutoFit/>
          </a:bodyPr>
          <a:lstStyle/>
          <a:p>
            <a:pPr>
              <a:lnSpc>
                <a:spcPct val="90000"/>
              </a:lnSpc>
            </a:pPr>
            <a:r>
              <a:rPr lang="en-GB" sz="2400" dirty="0" smtClean="0">
                <a:latin typeface="+mn-lt"/>
              </a:rPr>
              <a:t>Include in estimating equation:</a:t>
            </a:r>
          </a:p>
        </p:txBody>
      </p:sp>
      <p:pic>
        <p:nvPicPr>
          <p:cNvPr id="1026" name="Picture 2"/>
          <p:cNvPicPr>
            <a:picLocks noChangeAspect="1" noChangeArrowheads="1"/>
          </p:cNvPicPr>
          <p:nvPr/>
        </p:nvPicPr>
        <p:blipFill>
          <a:blip r:embed="rId2" cstate="print"/>
          <a:srcRect/>
          <a:stretch>
            <a:fillRect/>
          </a:stretch>
        </p:blipFill>
        <p:spPr bwMode="auto">
          <a:xfrm>
            <a:off x="-252536" y="3140968"/>
            <a:ext cx="9746428" cy="7266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sources</a:t>
            </a:r>
            <a:endParaRPr lang="en-GB" dirty="0"/>
          </a:p>
        </p:txBody>
      </p:sp>
      <p:sp>
        <p:nvSpPr>
          <p:cNvPr id="3" name="Content Placeholder 2"/>
          <p:cNvSpPr>
            <a:spLocks noGrp="1"/>
          </p:cNvSpPr>
          <p:nvPr>
            <p:ph idx="1"/>
          </p:nvPr>
        </p:nvSpPr>
        <p:spPr>
          <a:xfrm>
            <a:off x="457200" y="1600200"/>
            <a:ext cx="8363272" cy="4525963"/>
          </a:xfrm>
        </p:spPr>
        <p:txBody>
          <a:bodyPr/>
          <a:lstStyle/>
          <a:p>
            <a:pPr>
              <a:lnSpc>
                <a:spcPct val="90000"/>
              </a:lnSpc>
            </a:pPr>
            <a:r>
              <a:rPr lang="en-GB" dirty="0" smtClean="0"/>
              <a:t>European Community Household Survey</a:t>
            </a:r>
          </a:p>
          <a:p>
            <a:pPr lvl="1">
              <a:lnSpc>
                <a:spcPct val="90000"/>
              </a:lnSpc>
            </a:pPr>
            <a:r>
              <a:rPr lang="en-GB" sz="2000" dirty="0" smtClean="0"/>
              <a:t>8 waves 1994 – 2001 (can track individuals over time)</a:t>
            </a:r>
          </a:p>
          <a:p>
            <a:pPr lvl="1">
              <a:lnSpc>
                <a:spcPct val="90000"/>
              </a:lnSpc>
            </a:pPr>
            <a:r>
              <a:rPr lang="en-GB" sz="2000" dirty="0" smtClean="0"/>
              <a:t>Contains information on earnings from employment and highest educational qualification (as well as training; demographics)</a:t>
            </a:r>
          </a:p>
          <a:p>
            <a:pPr lvl="1">
              <a:lnSpc>
                <a:spcPct val="90000"/>
              </a:lnSpc>
            </a:pPr>
            <a:r>
              <a:rPr lang="en-GB" sz="2000" dirty="0" smtClean="0"/>
              <a:t>NACE recorded at a relatively aggregate level</a:t>
            </a:r>
          </a:p>
          <a:p>
            <a:pPr lvl="1">
              <a:lnSpc>
                <a:spcPct val="90000"/>
              </a:lnSpc>
            </a:pPr>
            <a:endParaRPr lang="en-GB" sz="2400" dirty="0" smtClean="0"/>
          </a:p>
          <a:p>
            <a:pPr>
              <a:lnSpc>
                <a:spcPct val="90000"/>
              </a:lnSpc>
            </a:pPr>
            <a:r>
              <a:rPr lang="en-GB" dirty="0" smtClean="0"/>
              <a:t>EUKLEMS and INDICSER data items (from 1995)</a:t>
            </a:r>
          </a:p>
          <a:p>
            <a:pPr lvl="1">
              <a:lnSpc>
                <a:spcPct val="90000"/>
              </a:lnSpc>
            </a:pPr>
            <a:r>
              <a:rPr lang="en-GB" sz="2000" dirty="0" smtClean="0"/>
              <a:t>Training capital stocks (O’Mahony, 2012) distinguished by qualification</a:t>
            </a:r>
          </a:p>
          <a:p>
            <a:pPr lvl="1">
              <a:lnSpc>
                <a:spcPct val="90000"/>
              </a:lnSpc>
            </a:pPr>
            <a:r>
              <a:rPr lang="en-GB" sz="2000" dirty="0" smtClean="0"/>
              <a:t>IT capital services, tangible capital services, labour productivity, employment growth, workforce qualifications, output price deflators (O’Mahony &amp; Timmer, 2009)</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5957</TotalTime>
  <Words>719</Words>
  <Application>Microsoft Office PowerPoint</Application>
  <PresentationFormat>On-screen Show (4:3)</PresentationFormat>
  <Paragraphs>87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Background &amp; Motivation</vt:lpstr>
      <vt:lpstr>Background &amp; Motivation</vt:lpstr>
      <vt:lpstr>This study</vt:lpstr>
      <vt:lpstr>Identifying spillovers from education using wage equations</vt:lpstr>
      <vt:lpstr>Estimating equation</vt:lpstr>
      <vt:lpstr>Identification issues</vt:lpstr>
      <vt:lpstr>The importance of intangibles for these spillovers </vt:lpstr>
      <vt:lpstr>Data sources</vt:lpstr>
      <vt:lpstr>Estimation sample</vt:lpstr>
      <vt:lpstr>Sample sizes</vt:lpstr>
      <vt:lpstr>Country/industry characteristics</vt:lpstr>
      <vt:lpstr>Spillovers from tertiary education</vt:lpstr>
      <vt:lpstr>Education spillovers and training</vt:lpstr>
      <vt:lpstr>Education spillovers, training &amp; IT</vt:lpstr>
      <vt:lpstr>Conclusions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RRiley</dc:creator>
  <cp:lastModifiedBy>ariffpsc</cp:lastModifiedBy>
  <cp:revision>92</cp:revision>
  <dcterms:created xsi:type="dcterms:W3CDTF">2008-09-03T20:24:36Z</dcterms:created>
  <dcterms:modified xsi:type="dcterms:W3CDTF">2012-10-23T13:25:51Z</dcterms:modified>
</cp:coreProperties>
</file>