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23"/>
  </p:notesMasterIdLst>
  <p:handoutMasterIdLst>
    <p:handoutMasterId r:id="rId24"/>
  </p:handoutMasterIdLst>
  <p:sldIdLst>
    <p:sldId id="463" r:id="rId5"/>
    <p:sldId id="453" r:id="rId6"/>
    <p:sldId id="457" r:id="rId7"/>
    <p:sldId id="458" r:id="rId8"/>
    <p:sldId id="459" r:id="rId9"/>
    <p:sldId id="460" r:id="rId10"/>
    <p:sldId id="446" r:id="rId11"/>
    <p:sldId id="454" r:id="rId12"/>
    <p:sldId id="450" r:id="rId13"/>
    <p:sldId id="451" r:id="rId14"/>
    <p:sldId id="464" r:id="rId15"/>
    <p:sldId id="461" r:id="rId16"/>
    <p:sldId id="449" r:id="rId17"/>
    <p:sldId id="444" r:id="rId18"/>
    <p:sldId id="462" r:id="rId19"/>
    <p:sldId id="428" r:id="rId20"/>
    <p:sldId id="466" r:id="rId21"/>
    <p:sldId id="465" r:id="rId22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iser_e" initials="ae" lastIdx="6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299"/>
    <a:srgbClr val="0033CC"/>
    <a:srgbClr val="0FBB13"/>
    <a:srgbClr val="FFFFFF"/>
    <a:srgbClr val="727272"/>
    <a:srgbClr val="FF9966"/>
    <a:srgbClr val="9900CC"/>
    <a:srgbClr val="660066"/>
    <a:srgbClr val="80008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8" autoAdjust="0"/>
    <p:restoredTop sz="94261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64" y="-90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desjardins_r\My%20Documents\OECD\PIAAC\Why%20do%20skills%20matter%20paper\Table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FILESVRA\Users2\Desjardins_R\OECD\PIAAC\Analysis\FT%20analysis%20paper\charts2%20-%20extra%20charts%20for%20council%20meeting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FILESVRA\Users2\Desjardins_R\OECD\PIAAC\Meetings\Luxembourg%20Feb%202011\LSO%20network\LSO%20indicator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quintini_g\Local%20Settings\Temporary%20Internet%20Files\Content.Outlook\Z2MGOQO7\Figure%202%201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FILESVRA\Users2\Desjardins_R\OECD\PIAAC\Analysis\Returns%20to%20skills\return%20to%20skills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0460306514285328E-2"/>
          <c:y val="7.320457820351596E-2"/>
          <c:w val="0.55453521434820663"/>
          <c:h val="0.724350943136711"/>
        </c:manualLayout>
      </c:layout>
      <c:lineChart>
        <c:grouping val="standard"/>
        <c:ser>
          <c:idx val="0"/>
          <c:order val="0"/>
          <c:tx>
            <c:strRef>
              <c:f>'Figure 2'!$M$6</c:f>
              <c:strCache>
                <c:ptCount val="1"/>
                <c:pt idx="0">
                  <c:v>In lowest two quintiles of personal income</c:v>
                </c:pt>
              </c:strCache>
            </c:strRef>
          </c:tx>
          <c:spPr>
            <a:ln w="4445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'Figure 2'!$L$7:$L$11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'Figure 2'!$M$7:$M$11</c:f>
              <c:numCache>
                <c:formatCode>General</c:formatCode>
                <c:ptCount val="5"/>
                <c:pt idx="0">
                  <c:v>1</c:v>
                </c:pt>
                <c:pt idx="1">
                  <c:v>1.1757115947860501</c:v>
                </c:pt>
                <c:pt idx="2">
                  <c:v>1.2916293714530598</c:v>
                </c:pt>
                <c:pt idx="3">
                  <c:v>1.6324948864368121</c:v>
                </c:pt>
                <c:pt idx="4">
                  <c:v>1.9110477872170504</c:v>
                </c:pt>
              </c:numCache>
            </c:numRef>
          </c:val>
        </c:ser>
        <c:ser>
          <c:idx val="1"/>
          <c:order val="1"/>
          <c:tx>
            <c:strRef>
              <c:f>'Figure 2'!$N$6</c:f>
              <c:strCache>
                <c:ptCount val="1"/>
                <c:pt idx="0">
                  <c:v>Unemployed</c:v>
                </c:pt>
              </c:strCache>
            </c:strRef>
          </c:tx>
          <c:spPr>
            <a:ln w="4445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'Figure 2'!$L$7:$L$11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'Figure 2'!$N$7:$N$11</c:f>
              <c:numCache>
                <c:formatCode>General</c:formatCode>
                <c:ptCount val="5"/>
                <c:pt idx="0">
                  <c:v>1</c:v>
                </c:pt>
                <c:pt idx="1">
                  <c:v>1.5884404610262632</c:v>
                </c:pt>
                <c:pt idx="2">
                  <c:v>1.5757380256013747</c:v>
                </c:pt>
                <c:pt idx="3">
                  <c:v>1.9654585415134729</c:v>
                </c:pt>
                <c:pt idx="4">
                  <c:v>2.537973826548233</c:v>
                </c:pt>
              </c:numCache>
            </c:numRef>
          </c:val>
        </c:ser>
        <c:ser>
          <c:idx val="2"/>
          <c:order val="2"/>
          <c:tx>
            <c:strRef>
              <c:f>'Figure 2'!$O$6</c:f>
              <c:strCache>
                <c:ptCount val="1"/>
                <c:pt idx="0">
                  <c:v>Received social assistance in last year</c:v>
                </c:pt>
              </c:strCache>
            </c:strRef>
          </c:tx>
          <c:spPr>
            <a:ln w="44450">
              <a:solidFill>
                <a:srgbClr val="FFFFFF"/>
              </a:solidFill>
            </a:ln>
          </c:spPr>
          <c:marker>
            <c:symbol val="none"/>
          </c:marker>
          <c:cat>
            <c:numRef>
              <c:f>'Figure 2'!$L$7:$L$11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'Figure 2'!$O$7:$O$11</c:f>
              <c:numCache>
                <c:formatCode>General</c:formatCode>
                <c:ptCount val="5"/>
                <c:pt idx="0">
                  <c:v>1</c:v>
                </c:pt>
                <c:pt idx="1">
                  <c:v>1.1532728734519395</c:v>
                </c:pt>
                <c:pt idx="2">
                  <c:v>1.3035868892088902</c:v>
                </c:pt>
                <c:pt idx="3">
                  <c:v>1.3337587192930327</c:v>
                </c:pt>
                <c:pt idx="4">
                  <c:v>1.9120759874709019</c:v>
                </c:pt>
              </c:numCache>
            </c:numRef>
          </c:val>
        </c:ser>
        <c:ser>
          <c:idx val="3"/>
          <c:order val="3"/>
          <c:tx>
            <c:strRef>
              <c:f>'Figure 2'!$P$6</c:f>
              <c:strCache>
                <c:ptCount val="1"/>
                <c:pt idx="0">
                  <c:v>Did not receive investment income in last year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'Figure 2'!$L$7:$L$11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'Figure 2'!$P$7:$P$11</c:f>
              <c:numCache>
                <c:formatCode>General</c:formatCode>
                <c:ptCount val="5"/>
                <c:pt idx="0">
                  <c:v>1</c:v>
                </c:pt>
                <c:pt idx="1">
                  <c:v>1.393200925057112</c:v>
                </c:pt>
                <c:pt idx="2">
                  <c:v>1.8563698758400822</c:v>
                </c:pt>
                <c:pt idx="3">
                  <c:v>2.1177617206410004</c:v>
                </c:pt>
                <c:pt idx="4">
                  <c:v>3.1994013382043502</c:v>
                </c:pt>
              </c:numCache>
            </c:numRef>
          </c:val>
        </c:ser>
        <c:marker val="1"/>
        <c:axId val="60791040"/>
        <c:axId val="60833792"/>
      </c:lineChart>
      <c:catAx>
        <c:axId val="60791040"/>
        <c:scaling>
          <c:orientation val="minMax"/>
        </c:scaling>
        <c:axPos val="b"/>
        <c:numFmt formatCode="#\,##0" sourceLinked="0"/>
        <c:tickLblPos val="nextTo"/>
        <c:spPr>
          <a:noFill/>
          <a:ln cap="sq"/>
        </c:spPr>
        <c:txPr>
          <a:bodyPr/>
          <a:lstStyle/>
          <a:p>
            <a:pPr>
              <a:defRPr sz="1200" b="1">
                <a:solidFill>
                  <a:schemeClr val="bg1"/>
                </a:solidFill>
              </a:defRPr>
            </a:pPr>
            <a:endParaRPr lang="en-US"/>
          </a:p>
        </c:txPr>
        <c:crossAx val="60833792"/>
        <c:crosses val="autoZero"/>
        <c:auto val="1"/>
        <c:lblAlgn val="ctr"/>
        <c:lblOffset val="100"/>
      </c:catAx>
      <c:valAx>
        <c:axId val="60833792"/>
        <c:scaling>
          <c:orientation val="minMax"/>
          <c:min val="1"/>
        </c:scaling>
        <c:axPos val="l"/>
        <c:majorGridlines/>
        <c:numFmt formatCode="#\,##0.0" sourceLinked="0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07910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4075433945998006"/>
          <c:y val="2.6369308585422628E-2"/>
          <c:w val="0.31481483759843254"/>
          <c:h val="0.83790529873803365"/>
        </c:manualLayout>
      </c:layout>
      <c:txPr>
        <a:bodyPr/>
        <a:lstStyle/>
        <a:p>
          <a:pPr>
            <a:defRPr sz="1600">
              <a:solidFill>
                <a:schemeClr val="bg1"/>
              </a:solidFill>
              <a:latin typeface="Comic Sans MS (Headings)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654828944504014E-2"/>
          <c:y val="7.5178638384487684E-2"/>
          <c:w val="0.91450880846466953"/>
          <c:h val="0.4910498780562903"/>
        </c:manualLayout>
      </c:layout>
      <c:barChart>
        <c:barDir val="col"/>
        <c:grouping val="stacked"/>
        <c:ser>
          <c:idx val="0"/>
          <c:order val="0"/>
          <c:tx>
            <c:v>Auto</c:v>
          </c:tx>
          <c:spPr>
            <a:noFill/>
            <a:ln>
              <a:noFill/>
            </a:ln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ed'!$N$43:$N$57</c:f>
              <c:numCache>
                <c:formatCode>General</c:formatCode>
                <c:ptCount val="15"/>
                <c:pt idx="1">
                  <c:v>175.15734194937141</c:v>
                </c:pt>
                <c:pt idx="2">
                  <c:v>207.54490198620158</c:v>
                </c:pt>
                <c:pt idx="3">
                  <c:v>301.08764349191256</c:v>
                </c:pt>
                <c:pt idx="6">
                  <c:v>202.9310752009948</c:v>
                </c:pt>
                <c:pt idx="7">
                  <c:v>230.85270973355387</c:v>
                </c:pt>
                <c:pt idx="8">
                  <c:v>277.5276107058383</c:v>
                </c:pt>
                <c:pt idx="11">
                  <c:v>168.92630000000153</c:v>
                </c:pt>
                <c:pt idx="12">
                  <c:v>219.24749999999997</c:v>
                </c:pt>
                <c:pt idx="13">
                  <c:v>241.58880000000067</c:v>
                </c:pt>
              </c:numCache>
            </c:numRef>
          </c:val>
        </c:ser>
        <c:ser>
          <c:idx val="1"/>
          <c:order val="1"/>
          <c:tx>
            <c:v>A-first</c:v>
          </c:tx>
          <c:spPr>
            <a:solidFill>
              <a:schemeClr val="tx2"/>
            </a:solidFill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ed'!$O$43:$O$57</c:f>
              <c:numCache>
                <c:formatCode>General</c:formatCode>
                <c:ptCount val="15"/>
                <c:pt idx="1">
                  <c:v>102.60317598981842</c:v>
                </c:pt>
              </c:numCache>
            </c:numRef>
          </c:val>
        </c:ser>
        <c:ser>
          <c:idx val="2"/>
          <c:order val="2"/>
          <c:tx>
            <c:v>A-Second</c:v>
          </c:tx>
          <c:spPr>
            <a:solidFill>
              <a:srgbClr val="FF9933"/>
            </a:solidFill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ed'!$P$43:$P$57</c:f>
              <c:numCache>
                <c:formatCode>General</c:formatCode>
                <c:ptCount val="15"/>
                <c:pt idx="2">
                  <c:v>91.157115447738761</c:v>
                </c:pt>
              </c:numCache>
            </c:numRef>
          </c:val>
        </c:ser>
        <c:ser>
          <c:idx val="3"/>
          <c:order val="3"/>
          <c:tx>
            <c:v>A-third</c:v>
          </c:tx>
          <c:spPr>
            <a:solidFill>
              <a:srgbClr val="FF9933"/>
            </a:solidFill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ed'!$Q$43:$Q$57</c:f>
              <c:numCache>
                <c:formatCode>General</c:formatCode>
                <c:ptCount val="15"/>
                <c:pt idx="3">
                  <c:v>62.054822706855759</c:v>
                </c:pt>
              </c:numCache>
            </c:numRef>
          </c:val>
        </c:ser>
        <c:ser>
          <c:idx val="5"/>
          <c:order val="5"/>
          <c:spPr>
            <a:solidFill>
              <a:srgbClr val="FFFF00"/>
            </a:solidFill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ed'!$S$43:$S$57</c:f>
              <c:numCache>
                <c:formatCode>General</c:formatCode>
                <c:ptCount val="15"/>
                <c:pt idx="6">
                  <c:v>103.30036440350405</c:v>
                </c:pt>
                <c:pt idx="7">
                  <c:v>94.874224071659512</c:v>
                </c:pt>
                <c:pt idx="8">
                  <c:v>77.814648412588397</c:v>
                </c:pt>
              </c:numCache>
            </c:numRef>
          </c:val>
        </c:ser>
        <c:ser>
          <c:idx val="7"/>
          <c:order val="7"/>
          <c:spPr>
            <a:solidFill>
              <a:srgbClr val="FF0000"/>
            </a:solidFill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ed'!$U$43:$U$57</c:f>
              <c:numCache>
                <c:formatCode>General</c:formatCode>
                <c:ptCount val="15"/>
                <c:pt idx="11">
                  <c:v>91.534700000000015</c:v>
                </c:pt>
                <c:pt idx="12">
                  <c:v>87.268000000000001</c:v>
                </c:pt>
                <c:pt idx="13">
                  <c:v>90.429199999999994</c:v>
                </c:pt>
              </c:numCache>
            </c:numRef>
          </c:val>
        </c:ser>
        <c:ser>
          <c:idx val="9"/>
          <c:order val="9"/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ed'!$W$43:$W$57</c:f>
              <c:numCache>
                <c:formatCode>General</c:formatCode>
                <c:ptCount val="15"/>
              </c:numCache>
            </c:numRef>
          </c:val>
        </c:ser>
        <c:gapWidth val="47"/>
        <c:overlap val="100"/>
        <c:axId val="61282560"/>
        <c:axId val="61296640"/>
      </c:barChart>
      <c:barChart>
        <c:barDir val="col"/>
        <c:grouping val="stacked"/>
        <c:ser>
          <c:idx val="4"/>
          <c:order val="4"/>
          <c:tx>
            <c:v>A-trend</c:v>
          </c:tx>
          <c:spPr>
            <a:noFill/>
            <a:ln>
              <a:noFill/>
            </a:ln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ed'!$R$43:$R$57</c:f>
              <c:numCache>
                <c:formatCode>General</c:formatCode>
                <c:ptCount val="15"/>
                <c:pt idx="1">
                  <c:v>226.4589299442826</c:v>
                </c:pt>
                <c:pt idx="2">
                  <c:v>253.12345971007105</c:v>
                </c:pt>
                <c:pt idx="3">
                  <c:v>332.11505484534041</c:v>
                </c:pt>
              </c:numCache>
            </c:numRef>
          </c:val>
        </c:ser>
        <c:ser>
          <c:idx val="6"/>
          <c:order val="6"/>
          <c:spPr>
            <a:noFill/>
            <a:ln>
              <a:noFill/>
            </a:ln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ed'!$T$43:$T$57</c:f>
              <c:numCache>
                <c:formatCode>General</c:formatCode>
                <c:ptCount val="15"/>
                <c:pt idx="6">
                  <c:v>254.58125740274681</c:v>
                </c:pt>
                <c:pt idx="7">
                  <c:v>278.28982176938371</c:v>
                </c:pt>
                <c:pt idx="8">
                  <c:v>316.43493491212837</c:v>
                </c:pt>
              </c:numCache>
            </c:numRef>
          </c:val>
        </c:ser>
        <c:ser>
          <c:idx val="8"/>
          <c:order val="8"/>
          <c:spPr>
            <a:noFill/>
            <a:ln>
              <a:noFill/>
            </a:ln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ed'!$V$43:$V$57</c:f>
              <c:numCache>
                <c:formatCode>General</c:formatCode>
                <c:ptCount val="15"/>
                <c:pt idx="11">
                  <c:v>214.69364999999999</c:v>
                </c:pt>
                <c:pt idx="12">
                  <c:v>262.88149999999899</c:v>
                </c:pt>
                <c:pt idx="13">
                  <c:v>286.80340000000001</c:v>
                </c:pt>
              </c:numCache>
            </c:numRef>
          </c:val>
        </c:ser>
        <c:ser>
          <c:idx val="10"/>
          <c:order val="10"/>
          <c:spPr>
            <a:noFill/>
            <a:ln>
              <a:noFill/>
            </a:ln>
          </c:spPr>
          <c:cat>
            <c:multiLvlStrRef>
              <c:f>'Interquartile skill range by ed'!$L$43:$M$57</c:f>
              <c:multiLvlStrCache>
                <c:ptCount val="15"/>
                <c:lvl>
                  <c:pt idx="1">
                    <c:v>Not completed school</c:v>
                  </c:pt>
                  <c:pt idx="2">
                    <c:v>Upper secondary</c:v>
                  </c:pt>
                  <c:pt idx="3">
                    <c:v>University</c:v>
                  </c:pt>
                  <c:pt idx="6">
                    <c:v>Not completed school</c:v>
                  </c:pt>
                  <c:pt idx="7">
                    <c:v>Upper secondary</c:v>
                  </c:pt>
                  <c:pt idx="8">
                    <c:v>University</c:v>
                  </c:pt>
                  <c:pt idx="11">
                    <c:v>Not completed school</c:v>
                  </c:pt>
                  <c:pt idx="12">
                    <c:v>Upper secondary</c:v>
                  </c:pt>
                  <c:pt idx="13">
                    <c:v>University</c:v>
                  </c:pt>
                  <c:pt idx="14">
                    <c:v> </c:v>
                  </c:pt>
                </c:lvl>
                <c:lvl>
                  <c:pt idx="0">
                    <c:v>Country A</c:v>
                  </c:pt>
                  <c:pt idx="5">
                    <c:v>Country B</c:v>
                  </c:pt>
                  <c:pt idx="10">
                    <c:v>Country C</c:v>
                  </c:pt>
                </c:lvl>
              </c:multiLvlStrCache>
            </c:multiLvlStrRef>
          </c:cat>
          <c:val>
            <c:numRef>
              <c:f>'Interquartile skill range by ed'!$X$43:$X$57</c:f>
              <c:numCache>
                <c:formatCode>General</c:formatCode>
                <c:ptCount val="15"/>
              </c:numCache>
            </c:numRef>
          </c:val>
        </c:ser>
        <c:gapWidth val="500"/>
        <c:overlap val="100"/>
        <c:axId val="61298176"/>
        <c:axId val="61299712"/>
      </c:barChart>
      <c:catAx>
        <c:axId val="612825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1296640"/>
        <c:crosses val="autoZero"/>
        <c:auto val="1"/>
        <c:lblAlgn val="ctr"/>
        <c:lblOffset val="100"/>
      </c:catAx>
      <c:valAx>
        <c:axId val="61296640"/>
        <c:scaling>
          <c:orientation val="minMax"/>
          <c:max val="375"/>
          <c:min val="150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tickLblPos val="nextTo"/>
        <c:crossAx val="61282560"/>
        <c:crosses val="autoZero"/>
        <c:crossBetween val="between"/>
      </c:valAx>
      <c:catAx>
        <c:axId val="61298176"/>
        <c:scaling>
          <c:orientation val="minMax"/>
        </c:scaling>
        <c:delete val="1"/>
        <c:axPos val="b"/>
        <c:tickLblPos val="none"/>
        <c:crossAx val="61299712"/>
        <c:crosses val="autoZero"/>
        <c:auto val="1"/>
        <c:lblAlgn val="ctr"/>
        <c:lblOffset val="100"/>
      </c:catAx>
      <c:valAx>
        <c:axId val="61299712"/>
        <c:scaling>
          <c:orientation val="minMax"/>
          <c:max val="375"/>
          <c:min val="150"/>
        </c:scaling>
        <c:axPos val="r"/>
        <c:numFmt formatCode="General" sourceLinked="1"/>
        <c:tickLblPos val="none"/>
        <c:crossAx val="61298176"/>
        <c:crosses val="max"/>
        <c:crossBetween val="between"/>
      </c:valAx>
    </c:plotArea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061895205102966E-2"/>
          <c:y val="9.9023657428185183E-2"/>
          <c:w val="0.92049015851040594"/>
          <c:h val="0.66811378262777565"/>
        </c:manualLayout>
      </c:layout>
      <c:lineChart>
        <c:grouping val="standard"/>
        <c:ser>
          <c:idx val="0"/>
          <c:order val="0"/>
          <c:tx>
            <c:strRef>
              <c:f>'Sheet2 (2)'!$Q$7</c:f>
              <c:strCache>
                <c:ptCount val="1"/>
                <c:pt idx="0">
                  <c:v>In education only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trendline>
            <c:spPr>
              <a:ln w="889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'Sheet2 (2)'!$P$8:$P$17</c:f>
              <c:numCache>
                <c:formatCode>General</c:formatCode>
                <c:ptCount val="1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</c:numCache>
            </c:numRef>
          </c:cat>
          <c:val>
            <c:numRef>
              <c:f>'Sheet2 (2)'!$Q$8:$Q$17</c:f>
              <c:numCache>
                <c:formatCode>General</c:formatCode>
                <c:ptCount val="10"/>
                <c:pt idx="0">
                  <c:v>265.18040000000002</c:v>
                </c:pt>
                <c:pt idx="1">
                  <c:v>277.8066</c:v>
                </c:pt>
                <c:pt idx="2">
                  <c:v>280.56009999999969</c:v>
                </c:pt>
                <c:pt idx="3">
                  <c:v>279.93729999999869</c:v>
                </c:pt>
                <c:pt idx="4">
                  <c:v>289.31439999999969</c:v>
                </c:pt>
                <c:pt idx="5">
                  <c:v>292.86980000000278</c:v>
                </c:pt>
                <c:pt idx="6">
                  <c:v>287.24950000000001</c:v>
                </c:pt>
                <c:pt idx="7">
                  <c:v>302.03009999999864</c:v>
                </c:pt>
                <c:pt idx="8">
                  <c:v>285.25080000000008</c:v>
                </c:pt>
                <c:pt idx="9">
                  <c:v>307.1465</c:v>
                </c:pt>
              </c:numCache>
            </c:numRef>
          </c:val>
        </c:ser>
        <c:ser>
          <c:idx val="1"/>
          <c:order val="1"/>
          <c:tx>
            <c:strRef>
              <c:f>'Sheet2 (2)'!$R$7</c:f>
              <c:strCache>
                <c:ptCount val="1"/>
                <c:pt idx="0">
                  <c:v>In education and work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trendline>
            <c:spPr>
              <a:ln w="88900">
                <a:solidFill>
                  <a:srgbClr val="00FF00"/>
                </a:solidFill>
              </a:ln>
            </c:spPr>
            <c:trendlineType val="linear"/>
          </c:trendline>
          <c:cat>
            <c:numRef>
              <c:f>'Sheet2 (2)'!$P$8:$P$17</c:f>
              <c:numCache>
                <c:formatCode>General</c:formatCode>
                <c:ptCount val="1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</c:numCache>
            </c:numRef>
          </c:cat>
          <c:val>
            <c:numRef>
              <c:f>'Sheet2 (2)'!$R$8:$R$17</c:f>
              <c:numCache>
                <c:formatCode>General</c:formatCode>
                <c:ptCount val="10"/>
                <c:pt idx="0">
                  <c:v>264.67410000000001</c:v>
                </c:pt>
                <c:pt idx="1">
                  <c:v>259.7002</c:v>
                </c:pt>
                <c:pt idx="2">
                  <c:v>267.10660000000001</c:v>
                </c:pt>
                <c:pt idx="3">
                  <c:v>282.053</c:v>
                </c:pt>
                <c:pt idx="4">
                  <c:v>288.44459999999964</c:v>
                </c:pt>
                <c:pt idx="5">
                  <c:v>294.70319999999663</c:v>
                </c:pt>
                <c:pt idx="6">
                  <c:v>292.53500000000003</c:v>
                </c:pt>
                <c:pt idx="7">
                  <c:v>289.57169999999923</c:v>
                </c:pt>
                <c:pt idx="8">
                  <c:v>290.38029999999969</c:v>
                </c:pt>
                <c:pt idx="9">
                  <c:v>303.88229999999999</c:v>
                </c:pt>
              </c:numCache>
            </c:numRef>
          </c:val>
        </c:ser>
        <c:ser>
          <c:idx val="2"/>
          <c:order val="2"/>
          <c:tx>
            <c:strRef>
              <c:f>'Sheet2 (2)'!$S$7</c:f>
              <c:strCache>
                <c:ptCount val="1"/>
                <c:pt idx="0">
                  <c:v>Work only</c:v>
                </c:pt>
              </c:strCache>
            </c:strRef>
          </c:tx>
          <c:spPr>
            <a:ln w="50800">
              <a:noFill/>
            </a:ln>
          </c:spPr>
          <c:marker>
            <c:symbol val="none"/>
          </c:marker>
          <c:trendline>
            <c:spPr>
              <a:ln w="88900">
                <a:solidFill>
                  <a:srgbClr val="FF9933"/>
                </a:solidFill>
              </a:ln>
            </c:spPr>
            <c:trendlineType val="linear"/>
          </c:trendline>
          <c:cat>
            <c:numRef>
              <c:f>'Sheet2 (2)'!$P$8:$P$17</c:f>
              <c:numCache>
                <c:formatCode>General</c:formatCode>
                <c:ptCount val="1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</c:numCache>
            </c:numRef>
          </c:cat>
          <c:val>
            <c:numRef>
              <c:f>'Sheet2 (2)'!$S$8:$S$17</c:f>
              <c:numCache>
                <c:formatCode>General</c:formatCode>
                <c:ptCount val="10"/>
                <c:pt idx="0">
                  <c:v>224.6054</c:v>
                </c:pt>
                <c:pt idx="1">
                  <c:v>219.6978</c:v>
                </c:pt>
                <c:pt idx="2">
                  <c:v>259.20749999999964</c:v>
                </c:pt>
                <c:pt idx="3">
                  <c:v>254.28150000000002</c:v>
                </c:pt>
                <c:pt idx="4">
                  <c:v>261.56369999999993</c:v>
                </c:pt>
                <c:pt idx="5">
                  <c:v>262.71819999999462</c:v>
                </c:pt>
                <c:pt idx="6">
                  <c:v>262.3997</c:v>
                </c:pt>
                <c:pt idx="7">
                  <c:v>264.15379999999999</c:v>
                </c:pt>
                <c:pt idx="8">
                  <c:v>276.05529999999999</c:v>
                </c:pt>
                <c:pt idx="9">
                  <c:v>276.61219999999969</c:v>
                </c:pt>
              </c:numCache>
            </c:numRef>
          </c:val>
        </c:ser>
        <c:ser>
          <c:idx val="3"/>
          <c:order val="3"/>
          <c:tx>
            <c:strRef>
              <c:f>'Sheet2 (2)'!$T$7</c:f>
              <c:strCache>
                <c:ptCount val="1"/>
                <c:pt idx="0">
                  <c:v>NEET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trendline>
            <c:spPr>
              <a:ln w="88900">
                <a:solidFill>
                  <a:srgbClr val="FFFF00"/>
                </a:solidFill>
              </a:ln>
            </c:spPr>
            <c:trendlineType val="linear"/>
          </c:trendline>
          <c:cat>
            <c:numRef>
              <c:f>'Sheet2 (2)'!$P$8:$P$17</c:f>
              <c:numCache>
                <c:formatCode>General</c:formatCode>
                <c:ptCount val="1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</c:numCache>
            </c:numRef>
          </c:cat>
          <c:val>
            <c:numRef>
              <c:f>'Sheet2 (2)'!$T$8:$T$17</c:f>
              <c:numCache>
                <c:formatCode>General</c:formatCode>
                <c:ptCount val="10"/>
                <c:pt idx="0">
                  <c:v>239.4367</c:v>
                </c:pt>
                <c:pt idx="1">
                  <c:v>241.9931</c:v>
                </c:pt>
                <c:pt idx="2">
                  <c:v>263.17579999999964</c:v>
                </c:pt>
                <c:pt idx="3">
                  <c:v>240.52170000000001</c:v>
                </c:pt>
                <c:pt idx="4">
                  <c:v>244.91730000000001</c:v>
                </c:pt>
                <c:pt idx="5">
                  <c:v>232.23929999999999</c:v>
                </c:pt>
                <c:pt idx="6">
                  <c:v>224.82660000000001</c:v>
                </c:pt>
                <c:pt idx="7">
                  <c:v>250.02020000000007</c:v>
                </c:pt>
                <c:pt idx="8">
                  <c:v>240.26009999999999</c:v>
                </c:pt>
                <c:pt idx="9">
                  <c:v>240.5668</c:v>
                </c:pt>
              </c:numCache>
            </c:numRef>
          </c:val>
        </c:ser>
        <c:marker val="1"/>
        <c:axId val="61731584"/>
        <c:axId val="61733504"/>
      </c:lineChart>
      <c:catAx>
        <c:axId val="61731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Age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1733504"/>
        <c:crosses val="autoZero"/>
        <c:auto val="1"/>
        <c:lblAlgn val="ctr"/>
        <c:lblOffset val="100"/>
      </c:catAx>
      <c:valAx>
        <c:axId val="61733504"/>
        <c:scaling>
          <c:orientation val="minMax"/>
          <c:min val="220"/>
        </c:scaling>
        <c:axPos val="l"/>
        <c:majorGridlines>
          <c:spPr>
            <a:ln w="3175">
              <a:prstDash val="sysDot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100" b="1">
                <a:solidFill>
                  <a:schemeClr val="bg1"/>
                </a:solidFill>
              </a:defRPr>
            </a:pPr>
            <a:endParaRPr lang="en-US"/>
          </a:p>
        </c:txPr>
        <c:crossAx val="61731584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1338420141261812"/>
          <c:y val="0.88823121555053364"/>
          <c:w val="0.85220105764438836"/>
          <c:h val="9.4703617009268909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5913651037522659E-2"/>
          <c:y val="9.9389990044347884E-2"/>
          <c:w val="0.88837791617511275"/>
          <c:h val="0.5880298251843189"/>
        </c:manualLayout>
      </c:layout>
      <c:scatterChart>
        <c:scatterStyle val="lineMarker"/>
        <c:ser>
          <c:idx val="0"/>
          <c:order val="0"/>
          <c:tx>
            <c:strRef>
              <c:f>'Figure 2.1.'!$P$31</c:f>
              <c:strCache>
                <c:ptCount val="1"/>
                <c:pt idx="0">
                  <c:v>Average proficiency of adults who engage the least in reading at work and in daily life (bottom 25%)</c:v>
                </c:pt>
              </c:strCache>
            </c:strRef>
          </c:tx>
          <c:spPr>
            <a:ln w="50800">
              <a:solidFill>
                <a:srgbClr val="FF0000"/>
              </a:solidFill>
              <a:prstDash val="lgDashDot"/>
            </a:ln>
          </c:spPr>
          <c:marker>
            <c:symbol val="none"/>
          </c:marker>
          <c:xVal>
            <c:numRef>
              <c:f>'Figure 2.1.'!$M$32:$M$81</c:f>
              <c:numCache>
                <c:formatCode>General</c:formatCode>
                <c:ptCount val="5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  <c:pt idx="17">
                  <c:v>33</c:v>
                </c:pt>
                <c:pt idx="18">
                  <c:v>34</c:v>
                </c:pt>
                <c:pt idx="19">
                  <c:v>35</c:v>
                </c:pt>
                <c:pt idx="20">
                  <c:v>36</c:v>
                </c:pt>
                <c:pt idx="21">
                  <c:v>37</c:v>
                </c:pt>
                <c:pt idx="22">
                  <c:v>38</c:v>
                </c:pt>
                <c:pt idx="23">
                  <c:v>39</c:v>
                </c:pt>
                <c:pt idx="24">
                  <c:v>40</c:v>
                </c:pt>
                <c:pt idx="25">
                  <c:v>41</c:v>
                </c:pt>
                <c:pt idx="26">
                  <c:v>42</c:v>
                </c:pt>
                <c:pt idx="27">
                  <c:v>43</c:v>
                </c:pt>
                <c:pt idx="28">
                  <c:v>44</c:v>
                </c:pt>
                <c:pt idx="29">
                  <c:v>45</c:v>
                </c:pt>
                <c:pt idx="30">
                  <c:v>46</c:v>
                </c:pt>
                <c:pt idx="31">
                  <c:v>47</c:v>
                </c:pt>
                <c:pt idx="32">
                  <c:v>48</c:v>
                </c:pt>
                <c:pt idx="33">
                  <c:v>49</c:v>
                </c:pt>
                <c:pt idx="34">
                  <c:v>50</c:v>
                </c:pt>
                <c:pt idx="35">
                  <c:v>51</c:v>
                </c:pt>
                <c:pt idx="36">
                  <c:v>52</c:v>
                </c:pt>
                <c:pt idx="37">
                  <c:v>53</c:v>
                </c:pt>
                <c:pt idx="38">
                  <c:v>54</c:v>
                </c:pt>
                <c:pt idx="39">
                  <c:v>55</c:v>
                </c:pt>
                <c:pt idx="40">
                  <c:v>56</c:v>
                </c:pt>
                <c:pt idx="41">
                  <c:v>57</c:v>
                </c:pt>
                <c:pt idx="42">
                  <c:v>58</c:v>
                </c:pt>
                <c:pt idx="43">
                  <c:v>59</c:v>
                </c:pt>
                <c:pt idx="44">
                  <c:v>60</c:v>
                </c:pt>
                <c:pt idx="45">
                  <c:v>61</c:v>
                </c:pt>
                <c:pt idx="46">
                  <c:v>62</c:v>
                </c:pt>
                <c:pt idx="47">
                  <c:v>63</c:v>
                </c:pt>
                <c:pt idx="48">
                  <c:v>64</c:v>
                </c:pt>
                <c:pt idx="49">
                  <c:v>65</c:v>
                </c:pt>
              </c:numCache>
            </c:numRef>
          </c:xVal>
          <c:yVal>
            <c:numRef>
              <c:f>'Figure 2.1.'!$N$32:$N$81</c:f>
              <c:numCache>
                <c:formatCode>General</c:formatCode>
                <c:ptCount val="50"/>
                <c:pt idx="0">
                  <c:v>251.53011036606486</c:v>
                </c:pt>
                <c:pt idx="1">
                  <c:v>249.43279997539784</c:v>
                </c:pt>
                <c:pt idx="2">
                  <c:v>247.53741674400766</c:v>
                </c:pt>
                <c:pt idx="3">
                  <c:v>245.83389587296483</c:v>
                </c:pt>
                <c:pt idx="4">
                  <c:v>244.31217256333991</c:v>
                </c:pt>
                <c:pt idx="5">
                  <c:v>242.96218201620357</c:v>
                </c:pt>
                <c:pt idx="6">
                  <c:v>241.77385943262578</c:v>
                </c:pt>
                <c:pt idx="7">
                  <c:v>240.73714001367784</c:v>
                </c:pt>
                <c:pt idx="8">
                  <c:v>239.84195896042985</c:v>
                </c:pt>
                <c:pt idx="9">
                  <c:v>239.07825147395215</c:v>
                </c:pt>
                <c:pt idx="10">
                  <c:v>238.43595275531558</c:v>
                </c:pt>
                <c:pt idx="11">
                  <c:v>237.90499800559081</c:v>
                </c:pt>
                <c:pt idx="12">
                  <c:v>237.47532242584785</c:v>
                </c:pt>
                <c:pt idx="13">
                  <c:v>237.1368612171577</c:v>
                </c:pt>
                <c:pt idx="14">
                  <c:v>236.87954958059103</c:v>
                </c:pt>
                <c:pt idx="15">
                  <c:v>236.69332271721777</c:v>
                </c:pt>
                <c:pt idx="16">
                  <c:v>236.56811582810872</c:v>
                </c:pt>
                <c:pt idx="17">
                  <c:v>236.49386411433446</c:v>
                </c:pt>
                <c:pt idx="18">
                  <c:v>236.4605027769656</c:v>
                </c:pt>
                <c:pt idx="19">
                  <c:v>236.45796701707297</c:v>
                </c:pt>
                <c:pt idx="20">
                  <c:v>236.47619203572606</c:v>
                </c:pt>
                <c:pt idx="21">
                  <c:v>236.50511303399622</c:v>
                </c:pt>
                <c:pt idx="22">
                  <c:v>236.53466521295368</c:v>
                </c:pt>
                <c:pt idx="23">
                  <c:v>236.55478377366939</c:v>
                </c:pt>
                <c:pt idx="24">
                  <c:v>236.55540391721385</c:v>
                </c:pt>
                <c:pt idx="25">
                  <c:v>236.52646084465661</c:v>
                </c:pt>
                <c:pt idx="26">
                  <c:v>236.45788975706941</c:v>
                </c:pt>
                <c:pt idx="27">
                  <c:v>236.33962585552189</c:v>
                </c:pt>
                <c:pt idx="28">
                  <c:v>236.16160434108514</c:v>
                </c:pt>
                <c:pt idx="29">
                  <c:v>235.91376041482931</c:v>
                </c:pt>
                <c:pt idx="30">
                  <c:v>235.58602927782567</c:v>
                </c:pt>
                <c:pt idx="31">
                  <c:v>235.16834613114384</c:v>
                </c:pt>
                <c:pt idx="32">
                  <c:v>234.6506461758548</c:v>
                </c:pt>
                <c:pt idx="33">
                  <c:v>234.02286461302896</c:v>
                </c:pt>
                <c:pt idx="34">
                  <c:v>233.27493664373699</c:v>
                </c:pt>
                <c:pt idx="35">
                  <c:v>232.39679746904929</c:v>
                </c:pt>
                <c:pt idx="36">
                  <c:v>231.3783822900364</c:v>
                </c:pt>
                <c:pt idx="37">
                  <c:v>230.20962630776879</c:v>
                </c:pt>
                <c:pt idx="38">
                  <c:v>228.88046472331715</c:v>
                </c:pt>
                <c:pt idx="39">
                  <c:v>227.38083273775206</c:v>
                </c:pt>
                <c:pt idx="40">
                  <c:v>225.7006655521437</c:v>
                </c:pt>
                <c:pt idx="41">
                  <c:v>223.82989836756329</c:v>
                </c:pt>
                <c:pt idx="42">
                  <c:v>221.75846638508077</c:v>
                </c:pt>
                <c:pt idx="43">
                  <c:v>219.4763048057662</c:v>
                </c:pt>
                <c:pt idx="44">
                  <c:v>216.97334883069126</c:v>
                </c:pt>
                <c:pt idx="45">
                  <c:v>214.23953366092528</c:v>
                </c:pt>
                <c:pt idx="46">
                  <c:v>211.26479449753998</c:v>
                </c:pt>
                <c:pt idx="47">
                  <c:v>208.03906654160534</c:v>
                </c:pt>
                <c:pt idx="48">
                  <c:v>204.55228499419178</c:v>
                </c:pt>
                <c:pt idx="49">
                  <c:v>200.79438505636998</c:v>
                </c:pt>
              </c:numCache>
            </c:numRef>
          </c:yVal>
        </c:ser>
        <c:ser>
          <c:idx val="1"/>
          <c:order val="1"/>
          <c:tx>
            <c:strRef>
              <c:f>'Figure 2.1.'!$W$31</c:f>
              <c:strCache>
                <c:ptCount val="1"/>
                <c:pt idx="0">
                  <c:v>Average proficiency of adults who engage the most in reading at work and in daily life (top 25%)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'Figure 2.1.'!$M$32:$M$81</c:f>
              <c:numCache>
                <c:formatCode>General</c:formatCode>
                <c:ptCount val="50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  <c:pt idx="17">
                  <c:v>33</c:v>
                </c:pt>
                <c:pt idx="18">
                  <c:v>34</c:v>
                </c:pt>
                <c:pt idx="19">
                  <c:v>35</c:v>
                </c:pt>
                <c:pt idx="20">
                  <c:v>36</c:v>
                </c:pt>
                <c:pt idx="21">
                  <c:v>37</c:v>
                </c:pt>
                <c:pt idx="22">
                  <c:v>38</c:v>
                </c:pt>
                <c:pt idx="23">
                  <c:v>39</c:v>
                </c:pt>
                <c:pt idx="24">
                  <c:v>40</c:v>
                </c:pt>
                <c:pt idx="25">
                  <c:v>41</c:v>
                </c:pt>
                <c:pt idx="26">
                  <c:v>42</c:v>
                </c:pt>
                <c:pt idx="27">
                  <c:v>43</c:v>
                </c:pt>
                <c:pt idx="28">
                  <c:v>44</c:v>
                </c:pt>
                <c:pt idx="29">
                  <c:v>45</c:v>
                </c:pt>
                <c:pt idx="30">
                  <c:v>46</c:v>
                </c:pt>
                <c:pt idx="31">
                  <c:v>47</c:v>
                </c:pt>
                <c:pt idx="32">
                  <c:v>48</c:v>
                </c:pt>
                <c:pt idx="33">
                  <c:v>49</c:v>
                </c:pt>
                <c:pt idx="34">
                  <c:v>50</c:v>
                </c:pt>
                <c:pt idx="35">
                  <c:v>51</c:v>
                </c:pt>
                <c:pt idx="36">
                  <c:v>52</c:v>
                </c:pt>
                <c:pt idx="37">
                  <c:v>53</c:v>
                </c:pt>
                <c:pt idx="38">
                  <c:v>54</c:v>
                </c:pt>
                <c:pt idx="39">
                  <c:v>55</c:v>
                </c:pt>
                <c:pt idx="40">
                  <c:v>56</c:v>
                </c:pt>
                <c:pt idx="41">
                  <c:v>57</c:v>
                </c:pt>
                <c:pt idx="42">
                  <c:v>58</c:v>
                </c:pt>
                <c:pt idx="43">
                  <c:v>59</c:v>
                </c:pt>
                <c:pt idx="44">
                  <c:v>60</c:v>
                </c:pt>
                <c:pt idx="45">
                  <c:v>61</c:v>
                </c:pt>
                <c:pt idx="46">
                  <c:v>62</c:v>
                </c:pt>
                <c:pt idx="47">
                  <c:v>63</c:v>
                </c:pt>
                <c:pt idx="48">
                  <c:v>64</c:v>
                </c:pt>
                <c:pt idx="49">
                  <c:v>65</c:v>
                </c:pt>
              </c:numCache>
            </c:numRef>
          </c:xVal>
          <c:yVal>
            <c:numRef>
              <c:f>'Figure 2.1.'!$U$32:$U$81</c:f>
              <c:numCache>
                <c:formatCode>General</c:formatCode>
                <c:ptCount val="50"/>
                <c:pt idx="0">
                  <c:v>274.76995917637009</c:v>
                </c:pt>
                <c:pt idx="1">
                  <c:v>274.67484351983393</c:v>
                </c:pt>
                <c:pt idx="2">
                  <c:v>274.55847825617974</c:v>
                </c:pt>
                <c:pt idx="3">
                  <c:v>274.42059757668517</c:v>
                </c:pt>
                <c:pt idx="4">
                  <c:v>274.26093567262399</c:v>
                </c:pt>
                <c:pt idx="5">
                  <c:v>274.07922673526906</c:v>
                </c:pt>
                <c:pt idx="6">
                  <c:v>273.87520495589524</c:v>
                </c:pt>
                <c:pt idx="7">
                  <c:v>273.64860452577722</c:v>
                </c:pt>
                <c:pt idx="8">
                  <c:v>273.39915963618762</c:v>
                </c:pt>
                <c:pt idx="9">
                  <c:v>273.12660447840261</c:v>
                </c:pt>
                <c:pt idx="10">
                  <c:v>272.8306732436962</c:v>
                </c:pt>
                <c:pt idx="11">
                  <c:v>272.51110012334209</c:v>
                </c:pt>
                <c:pt idx="12">
                  <c:v>272.16761930861395</c:v>
                </c:pt>
                <c:pt idx="13">
                  <c:v>271.79996499078698</c:v>
                </c:pt>
                <c:pt idx="14">
                  <c:v>271.40787136113516</c:v>
                </c:pt>
                <c:pt idx="15">
                  <c:v>270.99107261093269</c:v>
                </c:pt>
                <c:pt idx="16">
                  <c:v>270.54930293145401</c:v>
                </c:pt>
                <c:pt idx="17">
                  <c:v>270.08229651397284</c:v>
                </c:pt>
                <c:pt idx="18">
                  <c:v>269.58978754976408</c:v>
                </c:pt>
                <c:pt idx="19">
                  <c:v>269.07151023010124</c:v>
                </c:pt>
                <c:pt idx="20">
                  <c:v>268.52719874625893</c:v>
                </c:pt>
                <c:pt idx="21">
                  <c:v>267.95658728951253</c:v>
                </c:pt>
                <c:pt idx="22">
                  <c:v>267.3594100511346</c:v>
                </c:pt>
                <c:pt idx="23">
                  <c:v>266.73540122239967</c:v>
                </c:pt>
                <c:pt idx="24">
                  <c:v>266.08429499458305</c:v>
                </c:pt>
                <c:pt idx="25">
                  <c:v>265.40582555895793</c:v>
                </c:pt>
                <c:pt idx="26">
                  <c:v>264.699727106799</c:v>
                </c:pt>
                <c:pt idx="27">
                  <c:v>263.96573382938027</c:v>
                </c:pt>
                <c:pt idx="28">
                  <c:v>263.20357991797573</c:v>
                </c:pt>
                <c:pt idx="29">
                  <c:v>262.41299956386132</c:v>
                </c:pt>
                <c:pt idx="30">
                  <c:v>261.59372695830854</c:v>
                </c:pt>
                <c:pt idx="31">
                  <c:v>260.74549629259423</c:v>
                </c:pt>
                <c:pt idx="32">
                  <c:v>259.86804175799074</c:v>
                </c:pt>
                <c:pt idx="33">
                  <c:v>258.96109754577338</c:v>
                </c:pt>
                <c:pt idx="34">
                  <c:v>258.02439784721622</c:v>
                </c:pt>
                <c:pt idx="35">
                  <c:v>257.0576768535937</c:v>
                </c:pt>
                <c:pt idx="36">
                  <c:v>256.06066875617904</c:v>
                </c:pt>
                <c:pt idx="37">
                  <c:v>255.03310774624788</c:v>
                </c:pt>
                <c:pt idx="38">
                  <c:v>253.97472801507388</c:v>
                </c:pt>
                <c:pt idx="39">
                  <c:v>252.88526375393081</c:v>
                </c:pt>
                <c:pt idx="40">
                  <c:v>251.76444915409351</c:v>
                </c:pt>
                <c:pt idx="41">
                  <c:v>250.61201840683577</c:v>
                </c:pt>
                <c:pt idx="42">
                  <c:v>249.42770570343231</c:v>
                </c:pt>
                <c:pt idx="43">
                  <c:v>248.21124523515692</c:v>
                </c:pt>
                <c:pt idx="44">
                  <c:v>246.96237119328461</c:v>
                </c:pt>
                <c:pt idx="45">
                  <c:v>245.68081776908878</c:v>
                </c:pt>
                <c:pt idx="46">
                  <c:v>244.36631915384424</c:v>
                </c:pt>
                <c:pt idx="47">
                  <c:v>243.01860953882496</c:v>
                </c:pt>
                <c:pt idx="48">
                  <c:v>241.63742311530524</c:v>
                </c:pt>
                <c:pt idx="49">
                  <c:v>240.22249407455934</c:v>
                </c:pt>
              </c:numCache>
            </c:numRef>
          </c:yVal>
        </c:ser>
        <c:axId val="61538688"/>
        <c:axId val="61540608"/>
      </c:scatterChart>
      <c:valAx>
        <c:axId val="61538688"/>
        <c:scaling>
          <c:orientation val="minMax"/>
          <c:max val="66"/>
          <c:min val="1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1540608"/>
        <c:crosses val="autoZero"/>
        <c:crossBetween val="midCat"/>
      </c:valAx>
      <c:valAx>
        <c:axId val="61540608"/>
        <c:scaling>
          <c:orientation val="minMax"/>
          <c:min val="200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none"/>
        <c:txPr>
          <a:bodyPr rot="0" vert="horz"/>
          <a:lstStyle/>
          <a:p>
            <a:pPr>
              <a:defRPr/>
            </a:pPr>
            <a:endParaRPr lang="en-US"/>
          </a:p>
        </c:txPr>
        <c:crossAx val="61538688"/>
        <c:crossesAt val="-6"/>
        <c:crossBetween val="midCat"/>
      </c:valAx>
    </c:plotArea>
    <c:legend>
      <c:legendPos val="b"/>
      <c:layout>
        <c:manualLayout>
          <c:xMode val="edge"/>
          <c:yMode val="edge"/>
          <c:x val="2.3402562484567662E-3"/>
          <c:y val="0.81380897679567465"/>
          <c:w val="0.98835084638810711"/>
          <c:h val="0.1637823123568439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Comic Sans MS" pitchFamily="66" charset="0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87.96036181</c:v>
                </c:pt>
              </c:strCache>
            </c:strRef>
          </c:tx>
          <c:spPr>
            <a:solidFill>
              <a:srgbClr val="FFC000"/>
            </a:solidFill>
          </c:spPr>
          <c:dPt>
            <c:idx val="22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Sheet1!$A$2:$A$35</c:f>
              <c:strCache>
                <c:ptCount val="34"/>
                <c:pt idx="0">
                  <c:v>Sweden</c:v>
                </c:pt>
                <c:pt idx="1">
                  <c:v>Switzerland</c:v>
                </c:pt>
                <c:pt idx="2">
                  <c:v>Norway</c:v>
                </c:pt>
                <c:pt idx="3">
                  <c:v>Estonia</c:v>
                </c:pt>
                <c:pt idx="4">
                  <c:v>New Zealand</c:v>
                </c:pt>
                <c:pt idx="5">
                  <c:v>Germany</c:v>
                </c:pt>
                <c:pt idx="6">
                  <c:v>Denmark</c:v>
                </c:pt>
                <c:pt idx="7">
                  <c:v>Canada</c:v>
                </c:pt>
                <c:pt idx="8">
                  <c:v>Portugal</c:v>
                </c:pt>
                <c:pt idx="9">
                  <c:v>Netherlands</c:v>
                </c:pt>
                <c:pt idx="10">
                  <c:v>Finland</c:v>
                </c:pt>
                <c:pt idx="11">
                  <c:v>United Kingdom</c:v>
                </c:pt>
                <c:pt idx="12">
                  <c:v>Japan</c:v>
                </c:pt>
                <c:pt idx="13">
                  <c:v>Spain</c:v>
                </c:pt>
                <c:pt idx="14">
                  <c:v>Australia</c:v>
                </c:pt>
                <c:pt idx="15">
                  <c:v>Czech Republic</c:v>
                </c:pt>
                <c:pt idx="16">
                  <c:v>Austria</c:v>
                </c:pt>
                <c:pt idx="17">
                  <c:v>Slovak Republic</c:v>
                </c:pt>
                <c:pt idx="18">
                  <c:v>France</c:v>
                </c:pt>
                <c:pt idx="19">
                  <c:v>United States</c:v>
                </c:pt>
                <c:pt idx="20">
                  <c:v>Luxembourg</c:v>
                </c:pt>
                <c:pt idx="21">
                  <c:v>Slovenia</c:v>
                </c:pt>
                <c:pt idx="22">
                  <c:v>OECD average</c:v>
                </c:pt>
                <c:pt idx="23">
                  <c:v>Ireland</c:v>
                </c:pt>
                <c:pt idx="24">
                  <c:v>Israel</c:v>
                </c:pt>
                <c:pt idx="25">
                  <c:v>Chile</c:v>
                </c:pt>
                <c:pt idx="26">
                  <c:v>Belgium</c:v>
                </c:pt>
                <c:pt idx="27">
                  <c:v>Korea</c:v>
                </c:pt>
                <c:pt idx="28">
                  <c:v>Greece</c:v>
                </c:pt>
                <c:pt idx="29">
                  <c:v>Poland</c:v>
                </c:pt>
                <c:pt idx="30">
                  <c:v>Hungary</c:v>
                </c:pt>
                <c:pt idx="31">
                  <c:v>Mexico</c:v>
                </c:pt>
                <c:pt idx="32">
                  <c:v>Italy</c:v>
                </c:pt>
                <c:pt idx="33">
                  <c:v>Turkey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87.367209813631348</c:v>
                </c:pt>
                <c:pt idx="1">
                  <c:v>85.829006617498948</c:v>
                </c:pt>
                <c:pt idx="2">
                  <c:v>83.319372525129324</c:v>
                </c:pt>
                <c:pt idx="3">
                  <c:v>82.941225062988067</c:v>
                </c:pt>
                <c:pt idx="4">
                  <c:v>82.755888179616818</c:v>
                </c:pt>
                <c:pt idx="5">
                  <c:v>82.187276306370748</c:v>
                </c:pt>
                <c:pt idx="6">
                  <c:v>82.12515550371765</c:v>
                </c:pt>
                <c:pt idx="7">
                  <c:v>80.967914750515931</c:v>
                </c:pt>
                <c:pt idx="8">
                  <c:v>80.907350174684083</c:v>
                </c:pt>
                <c:pt idx="9">
                  <c:v>80.498664292074793</c:v>
                </c:pt>
                <c:pt idx="10">
                  <c:v>80.375130253560087</c:v>
                </c:pt>
                <c:pt idx="11">
                  <c:v>79.616942236838</c:v>
                </c:pt>
                <c:pt idx="12">
                  <c:v>79.570881226053444</c:v>
                </c:pt>
                <c:pt idx="13">
                  <c:v>79.533308202533917</c:v>
                </c:pt>
                <c:pt idx="14">
                  <c:v>78.860807616654583</c:v>
                </c:pt>
                <c:pt idx="15">
                  <c:v>78.842722849809448</c:v>
                </c:pt>
                <c:pt idx="16">
                  <c:v>78.536341103987169</c:v>
                </c:pt>
                <c:pt idx="17">
                  <c:v>78.102409211217022</c:v>
                </c:pt>
                <c:pt idx="18">
                  <c:v>77.637560440773527</c:v>
                </c:pt>
                <c:pt idx="19">
                  <c:v>77.621032580461446</c:v>
                </c:pt>
                <c:pt idx="20">
                  <c:v>76.930416123276075</c:v>
                </c:pt>
                <c:pt idx="21">
                  <c:v>76.701525643306766</c:v>
                </c:pt>
                <c:pt idx="22">
                  <c:v>76.120013165631278</c:v>
                </c:pt>
                <c:pt idx="23">
                  <c:v>76.042937301780768</c:v>
                </c:pt>
                <c:pt idx="24">
                  <c:v>75.885622632117474</c:v>
                </c:pt>
                <c:pt idx="25">
                  <c:v>75.541824089774067</c:v>
                </c:pt>
                <c:pt idx="26">
                  <c:v>74.509371068885159</c:v>
                </c:pt>
                <c:pt idx="27">
                  <c:v>74.469951449048835</c:v>
                </c:pt>
                <c:pt idx="28">
                  <c:v>74.453886308403327</c:v>
                </c:pt>
                <c:pt idx="29">
                  <c:v>73.47996553805325</c:v>
                </c:pt>
                <c:pt idx="30">
                  <c:v>70.848293114651455</c:v>
                </c:pt>
                <c:pt idx="31">
                  <c:v>70.022111600351039</c:v>
                </c:pt>
                <c:pt idx="32">
                  <c:v>68.536483751934298</c:v>
                </c:pt>
                <c:pt idx="33">
                  <c:v>58.362237155863845</c:v>
                </c:pt>
              </c:numCache>
            </c:numRef>
          </c:val>
        </c:ser>
        <c:axId val="78013568"/>
        <c:axId val="78015104"/>
      </c:barChart>
      <c:catAx>
        <c:axId val="78013568"/>
        <c:scaling>
          <c:orientation val="minMax"/>
        </c:scaling>
        <c:axPos val="b"/>
        <c:tickLblPos val="nextTo"/>
        <c:txPr>
          <a:bodyPr rot="-4020000"/>
          <a:lstStyle/>
          <a:p>
            <a:pPr>
              <a:defRPr sz="1400" baseline="0"/>
            </a:pPr>
            <a:endParaRPr lang="en-US"/>
          </a:p>
        </c:txPr>
        <c:crossAx val="78015104"/>
        <c:crosses val="autoZero"/>
        <c:auto val="1"/>
        <c:lblAlgn val="ctr"/>
        <c:lblOffset val="100"/>
      </c:catAx>
      <c:valAx>
        <c:axId val="7801510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013568"/>
        <c:crosses val="autoZero"/>
        <c:crossBetween val="between"/>
      </c:valAx>
    </c:plotArea>
    <c:plotVisOnly val="1"/>
  </c:chart>
  <c:txPr>
    <a:bodyPr/>
    <a:lstStyle/>
    <a:p>
      <a:pPr>
        <a:defRPr sz="1800" baseline="0">
          <a:solidFill>
            <a:schemeClr val="bg1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573993978452241"/>
          <c:y val="2.3663866529218681E-2"/>
          <c:w val="0.84699353895318286"/>
          <c:h val="0.66658879385766356"/>
        </c:manualLayout>
      </c:layout>
      <c:scatterChart>
        <c:scatterStyle val="lineMarker"/>
        <c:ser>
          <c:idx val="3"/>
          <c:order val="0"/>
          <c:tx>
            <c:strRef>
              <c:f>'Wage by mismatch'!$P$56</c:f>
              <c:strCache>
                <c:ptCount val="1"/>
                <c:pt idx="0">
                  <c:v>HIGH-SKILL MATCH (high literacy skill and high reading use)</c:v>
                </c:pt>
              </c:strCache>
            </c:strRef>
          </c:tx>
          <c:spPr>
            <a:ln w="44450">
              <a:noFill/>
              <a:prstDash val="sysDash"/>
            </a:ln>
          </c:spPr>
          <c:marker>
            <c:symbol val="none"/>
          </c:marker>
          <c:trendline>
            <c:name>HIGH-SKILL MATCH (high foundation skill, high use)</c:name>
            <c:spPr>
              <a:ln w="38100">
                <a:solidFill>
                  <a:srgbClr val="00FF00">
                    <a:lumMod val="40000"/>
                    <a:lumOff val="60000"/>
                  </a:srgbClr>
                </a:solidFill>
                <a:prstDash val="sysDash"/>
              </a:ln>
            </c:spPr>
            <c:trendlineType val="log"/>
          </c:trendline>
          <c:xVal>
            <c:numRef>
              <c:f>'Wage by mismatch'!$N$57:$N$99</c:f>
              <c:numCache>
                <c:formatCode>General</c:formatCode>
                <c:ptCount val="43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  <c:pt idx="6">
                  <c:v>35</c:v>
                </c:pt>
                <c:pt idx="7">
                  <c:v>36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  <c:pt idx="13">
                  <c:v>41</c:v>
                </c:pt>
                <c:pt idx="14">
                  <c:v>41</c:v>
                </c:pt>
                <c:pt idx="15">
                  <c:v>42</c:v>
                </c:pt>
                <c:pt idx="16">
                  <c:v>43</c:v>
                </c:pt>
                <c:pt idx="17">
                  <c:v>44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61</c:v>
                </c:pt>
                <c:pt idx="39">
                  <c:v>62</c:v>
                </c:pt>
                <c:pt idx="40">
                  <c:v>63</c:v>
                </c:pt>
                <c:pt idx="41">
                  <c:v>64</c:v>
                </c:pt>
                <c:pt idx="42">
                  <c:v>65</c:v>
                </c:pt>
              </c:numCache>
            </c:numRef>
          </c:xVal>
          <c:yVal>
            <c:numRef>
              <c:f>'Wage by mismatch'!$P$57:$P$99</c:f>
              <c:numCache>
                <c:formatCode>General</c:formatCode>
                <c:ptCount val="43"/>
                <c:pt idx="0">
                  <c:v>1806.235275761569</c:v>
                </c:pt>
                <c:pt idx="1">
                  <c:v>1806.235275761569</c:v>
                </c:pt>
                <c:pt idx="2">
                  <c:v>2765.5643554970347</c:v>
                </c:pt>
                <c:pt idx="3">
                  <c:v>2765.5643554970347</c:v>
                </c:pt>
                <c:pt idx="4">
                  <c:v>2765.5643554970347</c:v>
                </c:pt>
                <c:pt idx="5">
                  <c:v>2765.5643554970347</c:v>
                </c:pt>
                <c:pt idx="6">
                  <c:v>2765.5643554970347</c:v>
                </c:pt>
                <c:pt idx="7">
                  <c:v>2765.5643554970347</c:v>
                </c:pt>
                <c:pt idx="8">
                  <c:v>2793.3587393518019</c:v>
                </c:pt>
                <c:pt idx="9">
                  <c:v>2793.3587393518019</c:v>
                </c:pt>
                <c:pt idx="10">
                  <c:v>2793.3587393518019</c:v>
                </c:pt>
                <c:pt idx="11">
                  <c:v>2793.3587393518019</c:v>
                </c:pt>
                <c:pt idx="12">
                  <c:v>2793.3587393518019</c:v>
                </c:pt>
                <c:pt idx="13">
                  <c:v>2793.3587393518019</c:v>
                </c:pt>
                <c:pt idx="14">
                  <c:v>2972.0285139872922</c:v>
                </c:pt>
                <c:pt idx="15">
                  <c:v>2972.0285139872922</c:v>
                </c:pt>
                <c:pt idx="16">
                  <c:v>2972.0285139872922</c:v>
                </c:pt>
                <c:pt idx="17">
                  <c:v>2972.0285139872922</c:v>
                </c:pt>
                <c:pt idx="18">
                  <c:v>2972.0285139872922</c:v>
                </c:pt>
                <c:pt idx="19">
                  <c:v>2972.0285139872922</c:v>
                </c:pt>
                <c:pt idx="20">
                  <c:v>3245.4198356032311</c:v>
                </c:pt>
                <c:pt idx="21">
                  <c:v>3245.4198356032311</c:v>
                </c:pt>
                <c:pt idx="22">
                  <c:v>3245.4198356032311</c:v>
                </c:pt>
                <c:pt idx="23">
                  <c:v>3245.4198356032311</c:v>
                </c:pt>
                <c:pt idx="24">
                  <c:v>3245.4198356032311</c:v>
                </c:pt>
                <c:pt idx="25">
                  <c:v>3245.4198356032311</c:v>
                </c:pt>
                <c:pt idx="26">
                  <c:v>2960.1641444894885</c:v>
                </c:pt>
                <c:pt idx="27">
                  <c:v>2960.1641444894885</c:v>
                </c:pt>
                <c:pt idx="28">
                  <c:v>2960.1641444894885</c:v>
                </c:pt>
                <c:pt idx="29">
                  <c:v>2960.1641444894885</c:v>
                </c:pt>
                <c:pt idx="30">
                  <c:v>2960.1641444894885</c:v>
                </c:pt>
                <c:pt idx="31">
                  <c:v>2960.1641444894885</c:v>
                </c:pt>
                <c:pt idx="32">
                  <c:v>3264.9508891844689</c:v>
                </c:pt>
                <c:pt idx="33">
                  <c:v>3264.9508891844689</c:v>
                </c:pt>
                <c:pt idx="34">
                  <c:v>3264.9508891844689</c:v>
                </c:pt>
                <c:pt idx="35">
                  <c:v>3264.9508891844689</c:v>
                </c:pt>
                <c:pt idx="36">
                  <c:v>3264.9508891844689</c:v>
                </c:pt>
                <c:pt idx="37">
                  <c:v>3264.9508891844689</c:v>
                </c:pt>
                <c:pt idx="38">
                  <c:v>2477.4869530135902</c:v>
                </c:pt>
                <c:pt idx="39">
                  <c:v>2477.4869530135902</c:v>
                </c:pt>
                <c:pt idx="40">
                  <c:v>2477.4869530135902</c:v>
                </c:pt>
                <c:pt idx="41">
                  <c:v>2477.4869530135902</c:v>
                </c:pt>
                <c:pt idx="42">
                  <c:v>2477.4869530135902</c:v>
                </c:pt>
              </c:numCache>
            </c:numRef>
          </c:yVal>
        </c:ser>
        <c:ser>
          <c:idx val="2"/>
          <c:order val="1"/>
          <c:tx>
            <c:strRef>
              <c:f>'Wage by mismatch'!$S$56</c:f>
              <c:strCache>
                <c:ptCount val="1"/>
                <c:pt idx="0">
                  <c:v>SKILL DEFICIT (low literacy skill and high reading use)</c:v>
                </c:pt>
              </c:strCache>
            </c:strRef>
          </c:tx>
          <c:spPr>
            <a:ln w="50800" cmpd="dbl">
              <a:noFill/>
            </a:ln>
          </c:spPr>
          <c:marker>
            <c:symbol val="none"/>
          </c:marker>
          <c:trendline>
            <c:name>SKILL DEFICIT (low foundation skill, high use)</c:name>
            <c:spPr>
              <a:ln w="47625" cmpd="dbl">
                <a:solidFill>
                  <a:srgbClr val="FFFF00"/>
                </a:solidFill>
              </a:ln>
            </c:spPr>
            <c:trendlineType val="log"/>
          </c:trendline>
          <c:xVal>
            <c:numRef>
              <c:f>'Wage by mismatch'!$N$57:$N$99</c:f>
              <c:numCache>
                <c:formatCode>General</c:formatCode>
                <c:ptCount val="43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  <c:pt idx="6">
                  <c:v>35</c:v>
                </c:pt>
                <c:pt idx="7">
                  <c:v>36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  <c:pt idx="13">
                  <c:v>41</c:v>
                </c:pt>
                <c:pt idx="14">
                  <c:v>41</c:v>
                </c:pt>
                <c:pt idx="15">
                  <c:v>42</c:v>
                </c:pt>
                <c:pt idx="16">
                  <c:v>43</c:v>
                </c:pt>
                <c:pt idx="17">
                  <c:v>44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61</c:v>
                </c:pt>
                <c:pt idx="39">
                  <c:v>62</c:v>
                </c:pt>
                <c:pt idx="40">
                  <c:v>63</c:v>
                </c:pt>
                <c:pt idx="41">
                  <c:v>64</c:v>
                </c:pt>
                <c:pt idx="42">
                  <c:v>65</c:v>
                </c:pt>
              </c:numCache>
            </c:numRef>
          </c:xVal>
          <c:yVal>
            <c:numRef>
              <c:f>'Wage by mismatch'!$S$57:$S$99</c:f>
              <c:numCache>
                <c:formatCode>General</c:formatCode>
                <c:ptCount val="43"/>
                <c:pt idx="0">
                  <c:v>1458.2611328570706</c:v>
                </c:pt>
                <c:pt idx="1">
                  <c:v>1458.2611328570706</c:v>
                </c:pt>
                <c:pt idx="2">
                  <c:v>2394.6682918941383</c:v>
                </c:pt>
                <c:pt idx="3">
                  <c:v>2394.6682918941383</c:v>
                </c:pt>
                <c:pt idx="4">
                  <c:v>2394.6682918941383</c:v>
                </c:pt>
                <c:pt idx="5">
                  <c:v>2394.6682918941383</c:v>
                </c:pt>
                <c:pt idx="6">
                  <c:v>2394.6682918941383</c:v>
                </c:pt>
                <c:pt idx="7">
                  <c:v>2394.6682918941383</c:v>
                </c:pt>
                <c:pt idx="8">
                  <c:v>2312.3046727932351</c:v>
                </c:pt>
                <c:pt idx="9">
                  <c:v>2312.3046727932351</c:v>
                </c:pt>
                <c:pt idx="10">
                  <c:v>2312.3046727932351</c:v>
                </c:pt>
                <c:pt idx="11">
                  <c:v>2312.3046727932351</c:v>
                </c:pt>
                <c:pt idx="12">
                  <c:v>2312.3046727932351</c:v>
                </c:pt>
                <c:pt idx="13">
                  <c:v>2312.3046727932351</c:v>
                </c:pt>
                <c:pt idx="14">
                  <c:v>2489.9054080444662</c:v>
                </c:pt>
                <c:pt idx="15">
                  <c:v>2489.9054080444662</c:v>
                </c:pt>
                <c:pt idx="16">
                  <c:v>2489.9054080444662</c:v>
                </c:pt>
                <c:pt idx="17">
                  <c:v>2489.9054080444662</c:v>
                </c:pt>
                <c:pt idx="18">
                  <c:v>2489.9054080444662</c:v>
                </c:pt>
                <c:pt idx="19">
                  <c:v>2489.9054080444662</c:v>
                </c:pt>
                <c:pt idx="20">
                  <c:v>2555.4918781015112</c:v>
                </c:pt>
                <c:pt idx="21">
                  <c:v>2555.4918781015112</c:v>
                </c:pt>
                <c:pt idx="22">
                  <c:v>2555.4918781015112</c:v>
                </c:pt>
                <c:pt idx="23">
                  <c:v>2555.4918781015112</c:v>
                </c:pt>
                <c:pt idx="24">
                  <c:v>2555.4918781015112</c:v>
                </c:pt>
                <c:pt idx="25">
                  <c:v>2555.4918781015112</c:v>
                </c:pt>
                <c:pt idx="26">
                  <c:v>2694.5863941319699</c:v>
                </c:pt>
                <c:pt idx="27">
                  <c:v>2694.5863941319699</c:v>
                </c:pt>
                <c:pt idx="28">
                  <c:v>2694.5863941319699</c:v>
                </c:pt>
                <c:pt idx="29">
                  <c:v>2694.5863941319699</c:v>
                </c:pt>
                <c:pt idx="30">
                  <c:v>2694.5863941319699</c:v>
                </c:pt>
                <c:pt idx="31">
                  <c:v>2694.5863941319699</c:v>
                </c:pt>
                <c:pt idx="32">
                  <c:v>2861.2103111132055</c:v>
                </c:pt>
                <c:pt idx="33">
                  <c:v>2861.2103111132055</c:v>
                </c:pt>
                <c:pt idx="34">
                  <c:v>2861.2103111132055</c:v>
                </c:pt>
                <c:pt idx="35">
                  <c:v>2861.2103111132055</c:v>
                </c:pt>
                <c:pt idx="36">
                  <c:v>2861.2103111132055</c:v>
                </c:pt>
                <c:pt idx="37">
                  <c:v>2861.2103111132055</c:v>
                </c:pt>
                <c:pt idx="38">
                  <c:v>2287.0087042864652</c:v>
                </c:pt>
                <c:pt idx="39">
                  <c:v>2287.0087042864652</c:v>
                </c:pt>
                <c:pt idx="40">
                  <c:v>2287.0087042864652</c:v>
                </c:pt>
                <c:pt idx="41">
                  <c:v>2287.0087042864652</c:v>
                </c:pt>
                <c:pt idx="42">
                  <c:v>2287.0087042864652</c:v>
                </c:pt>
              </c:numCache>
            </c:numRef>
          </c:yVal>
        </c:ser>
        <c:ser>
          <c:idx val="1"/>
          <c:order val="2"/>
          <c:tx>
            <c:strRef>
              <c:f>'Wage by mismatch'!$R$56</c:f>
              <c:strCache>
                <c:ptCount val="1"/>
                <c:pt idx="0">
                  <c:v>SKILL SURPLUS (high literacy skill and low reading use)</c:v>
                </c:pt>
              </c:strCache>
            </c:strRef>
          </c:tx>
          <c:spPr>
            <a:ln w="34925" cmpd="thickThin">
              <a:noFill/>
              <a:prstDash val="solid"/>
            </a:ln>
          </c:spPr>
          <c:marker>
            <c:symbol val="none"/>
          </c:marker>
          <c:trendline>
            <c:name>SKILL SURPLUS (high foundation skill, low use)</c:name>
            <c:spPr>
              <a:ln w="41275">
                <a:solidFill>
                  <a:srgbClr val="FFC000"/>
                </a:solidFill>
              </a:ln>
            </c:spPr>
            <c:trendlineType val="log"/>
          </c:trendline>
          <c:xVal>
            <c:numRef>
              <c:f>'Wage by mismatch'!$N$57:$N$99</c:f>
              <c:numCache>
                <c:formatCode>General</c:formatCode>
                <c:ptCount val="43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  <c:pt idx="6">
                  <c:v>35</c:v>
                </c:pt>
                <c:pt idx="7">
                  <c:v>36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  <c:pt idx="13">
                  <c:v>41</c:v>
                </c:pt>
                <c:pt idx="14">
                  <c:v>41</c:v>
                </c:pt>
                <c:pt idx="15">
                  <c:v>42</c:v>
                </c:pt>
                <c:pt idx="16">
                  <c:v>43</c:v>
                </c:pt>
                <c:pt idx="17">
                  <c:v>44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61</c:v>
                </c:pt>
                <c:pt idx="39">
                  <c:v>62</c:v>
                </c:pt>
                <c:pt idx="40">
                  <c:v>63</c:v>
                </c:pt>
                <c:pt idx="41">
                  <c:v>64</c:v>
                </c:pt>
                <c:pt idx="42">
                  <c:v>65</c:v>
                </c:pt>
              </c:numCache>
            </c:numRef>
          </c:xVal>
          <c:yVal>
            <c:numRef>
              <c:f>'Wage by mismatch'!$R$57:$R$99</c:f>
              <c:numCache>
                <c:formatCode>General</c:formatCode>
                <c:ptCount val="43"/>
                <c:pt idx="0">
                  <c:v>1150.5553294789299</c:v>
                </c:pt>
                <c:pt idx="1">
                  <c:v>1150.5553294789299</c:v>
                </c:pt>
                <c:pt idx="2">
                  <c:v>1772.2407759321811</c:v>
                </c:pt>
                <c:pt idx="3">
                  <c:v>1772.2407759321811</c:v>
                </c:pt>
                <c:pt idx="4">
                  <c:v>1772.2407759321811</c:v>
                </c:pt>
                <c:pt idx="5">
                  <c:v>1772.2407759321811</c:v>
                </c:pt>
                <c:pt idx="6">
                  <c:v>1772.2407759321811</c:v>
                </c:pt>
                <c:pt idx="7">
                  <c:v>1772.2407759321811</c:v>
                </c:pt>
                <c:pt idx="8">
                  <c:v>1864.9695409234168</c:v>
                </c:pt>
                <c:pt idx="9">
                  <c:v>1864.9695409234168</c:v>
                </c:pt>
                <c:pt idx="10">
                  <c:v>1864.9695409234168</c:v>
                </c:pt>
                <c:pt idx="11">
                  <c:v>1864.9695409234168</c:v>
                </c:pt>
                <c:pt idx="12">
                  <c:v>1864.9695409234168</c:v>
                </c:pt>
                <c:pt idx="13">
                  <c:v>1864.9695409234168</c:v>
                </c:pt>
                <c:pt idx="14">
                  <c:v>1791.8430392599548</c:v>
                </c:pt>
                <c:pt idx="15">
                  <c:v>1791.8430392599548</c:v>
                </c:pt>
                <c:pt idx="16">
                  <c:v>1791.8430392599548</c:v>
                </c:pt>
                <c:pt idx="17">
                  <c:v>1791.8430392599548</c:v>
                </c:pt>
                <c:pt idx="18">
                  <c:v>1791.8430392599548</c:v>
                </c:pt>
                <c:pt idx="19">
                  <c:v>1791.8430392599548</c:v>
                </c:pt>
                <c:pt idx="20">
                  <c:v>1701.0483220209924</c:v>
                </c:pt>
                <c:pt idx="21">
                  <c:v>1701.0483220209924</c:v>
                </c:pt>
                <c:pt idx="22">
                  <c:v>1701.0483220209924</c:v>
                </c:pt>
                <c:pt idx="23">
                  <c:v>1701.0483220209924</c:v>
                </c:pt>
                <c:pt idx="24">
                  <c:v>1701.0483220209924</c:v>
                </c:pt>
                <c:pt idx="25">
                  <c:v>1701.0483220209924</c:v>
                </c:pt>
                <c:pt idx="26">
                  <c:v>1896.9450448293048</c:v>
                </c:pt>
                <c:pt idx="27">
                  <c:v>1896.9450448293048</c:v>
                </c:pt>
                <c:pt idx="28">
                  <c:v>1896.9450448293048</c:v>
                </c:pt>
                <c:pt idx="29">
                  <c:v>1896.9450448293048</c:v>
                </c:pt>
                <c:pt idx="30">
                  <c:v>1896.9450448293048</c:v>
                </c:pt>
                <c:pt idx="31">
                  <c:v>1896.9450448293048</c:v>
                </c:pt>
                <c:pt idx="32">
                  <c:v>1707.8661418583104</c:v>
                </c:pt>
                <c:pt idx="33">
                  <c:v>1707.8661418583104</c:v>
                </c:pt>
                <c:pt idx="34">
                  <c:v>1707.8661418583104</c:v>
                </c:pt>
                <c:pt idx="35">
                  <c:v>1707.8661418583104</c:v>
                </c:pt>
                <c:pt idx="36">
                  <c:v>1707.8661418583104</c:v>
                </c:pt>
                <c:pt idx="37">
                  <c:v>1707.8661418583104</c:v>
                </c:pt>
                <c:pt idx="38">
                  <c:v>1241.4061400049675</c:v>
                </c:pt>
                <c:pt idx="39">
                  <c:v>1241.4061400049675</c:v>
                </c:pt>
                <c:pt idx="40">
                  <c:v>1241.4061400049675</c:v>
                </c:pt>
                <c:pt idx="41">
                  <c:v>1241.4061400049675</c:v>
                </c:pt>
                <c:pt idx="42">
                  <c:v>1241.4061400049675</c:v>
                </c:pt>
              </c:numCache>
            </c:numRef>
          </c:yVal>
        </c:ser>
        <c:ser>
          <c:idx val="0"/>
          <c:order val="3"/>
          <c:tx>
            <c:strRef>
              <c:f>'Wage by mismatch'!$Q$56</c:f>
              <c:strCache>
                <c:ptCount val="1"/>
                <c:pt idx="0">
                  <c:v>LOW-SKILL MATCH (low literacy skill and low reading use)</c:v>
                </c:pt>
              </c:strCache>
            </c:strRef>
          </c:tx>
          <c:spPr>
            <a:ln w="25400">
              <a:noFill/>
              <a:prstDash val="sysDash"/>
            </a:ln>
          </c:spPr>
          <c:marker>
            <c:symbol val="none"/>
          </c:marker>
          <c:trendline>
            <c:name>LOW-SKILL MATCH (low foundation skill, low use)</c:name>
            <c:spPr>
              <a:ln w="38100">
                <a:solidFill>
                  <a:srgbClr val="FF0000"/>
                </a:solidFill>
                <a:prstDash val="sysDash"/>
              </a:ln>
            </c:spPr>
            <c:trendlineType val="log"/>
          </c:trendline>
          <c:xVal>
            <c:numRef>
              <c:f>'Wage by mismatch'!$N$57:$N$99</c:f>
              <c:numCache>
                <c:formatCode>General</c:formatCode>
                <c:ptCount val="43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32</c:v>
                </c:pt>
                <c:pt idx="4">
                  <c:v>33</c:v>
                </c:pt>
                <c:pt idx="5">
                  <c:v>34</c:v>
                </c:pt>
                <c:pt idx="6">
                  <c:v>35</c:v>
                </c:pt>
                <c:pt idx="7">
                  <c:v>36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  <c:pt idx="13">
                  <c:v>41</c:v>
                </c:pt>
                <c:pt idx="14">
                  <c:v>41</c:v>
                </c:pt>
                <c:pt idx="15">
                  <c:v>42</c:v>
                </c:pt>
                <c:pt idx="16">
                  <c:v>43</c:v>
                </c:pt>
                <c:pt idx="17">
                  <c:v>44</c:v>
                </c:pt>
                <c:pt idx="18">
                  <c:v>45</c:v>
                </c:pt>
                <c:pt idx="19">
                  <c:v>46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52</c:v>
                </c:pt>
                <c:pt idx="28">
                  <c:v>53</c:v>
                </c:pt>
                <c:pt idx="29">
                  <c:v>54</c:v>
                </c:pt>
                <c:pt idx="30">
                  <c:v>55</c:v>
                </c:pt>
                <c:pt idx="31">
                  <c:v>56</c:v>
                </c:pt>
                <c:pt idx="32">
                  <c:v>56</c:v>
                </c:pt>
                <c:pt idx="33">
                  <c:v>57</c:v>
                </c:pt>
                <c:pt idx="34">
                  <c:v>58</c:v>
                </c:pt>
                <c:pt idx="35">
                  <c:v>59</c:v>
                </c:pt>
                <c:pt idx="36">
                  <c:v>60</c:v>
                </c:pt>
                <c:pt idx="37">
                  <c:v>61</c:v>
                </c:pt>
                <c:pt idx="38">
                  <c:v>61</c:v>
                </c:pt>
                <c:pt idx="39">
                  <c:v>62</c:v>
                </c:pt>
                <c:pt idx="40">
                  <c:v>63</c:v>
                </c:pt>
                <c:pt idx="41">
                  <c:v>64</c:v>
                </c:pt>
                <c:pt idx="42">
                  <c:v>65</c:v>
                </c:pt>
              </c:numCache>
            </c:numRef>
          </c:xVal>
          <c:yVal>
            <c:numRef>
              <c:f>'Wage by mismatch'!$Q$57:$Q$99</c:f>
              <c:numCache>
                <c:formatCode>General</c:formatCode>
                <c:ptCount val="43"/>
                <c:pt idx="0">
                  <c:v>1053.6335572423195</c:v>
                </c:pt>
                <c:pt idx="1">
                  <c:v>1053.6335572423195</c:v>
                </c:pt>
                <c:pt idx="2">
                  <c:v>1499.6694557897251</c:v>
                </c:pt>
                <c:pt idx="3">
                  <c:v>1499.6694557897251</c:v>
                </c:pt>
                <c:pt idx="4">
                  <c:v>1499.6694557897251</c:v>
                </c:pt>
                <c:pt idx="5">
                  <c:v>1499.6694557897251</c:v>
                </c:pt>
                <c:pt idx="6">
                  <c:v>1499.6694557897251</c:v>
                </c:pt>
                <c:pt idx="7">
                  <c:v>1499.6694557897251</c:v>
                </c:pt>
                <c:pt idx="8">
                  <c:v>1537.6337688098313</c:v>
                </c:pt>
                <c:pt idx="9">
                  <c:v>1537.6337688098313</c:v>
                </c:pt>
                <c:pt idx="10">
                  <c:v>1537.6337688098313</c:v>
                </c:pt>
                <c:pt idx="11">
                  <c:v>1537.6337688098313</c:v>
                </c:pt>
                <c:pt idx="12">
                  <c:v>1537.6337688098313</c:v>
                </c:pt>
                <c:pt idx="13">
                  <c:v>1537.6337688098313</c:v>
                </c:pt>
                <c:pt idx="14">
                  <c:v>1467.0370009308606</c:v>
                </c:pt>
                <c:pt idx="15">
                  <c:v>1467.0370009308606</c:v>
                </c:pt>
                <c:pt idx="16">
                  <c:v>1467.0370009308606</c:v>
                </c:pt>
                <c:pt idx="17">
                  <c:v>1467.0370009308606</c:v>
                </c:pt>
                <c:pt idx="18">
                  <c:v>1467.0370009308606</c:v>
                </c:pt>
                <c:pt idx="19">
                  <c:v>1467.0370009308606</c:v>
                </c:pt>
                <c:pt idx="20">
                  <c:v>1406.697447174289</c:v>
                </c:pt>
                <c:pt idx="21">
                  <c:v>1406.697447174289</c:v>
                </c:pt>
                <c:pt idx="22">
                  <c:v>1406.697447174289</c:v>
                </c:pt>
                <c:pt idx="23">
                  <c:v>1406.697447174289</c:v>
                </c:pt>
                <c:pt idx="24">
                  <c:v>1406.697447174289</c:v>
                </c:pt>
                <c:pt idx="25">
                  <c:v>1406.697447174289</c:v>
                </c:pt>
                <c:pt idx="26">
                  <c:v>1469.9740109637514</c:v>
                </c:pt>
                <c:pt idx="27">
                  <c:v>1469.9740109637514</c:v>
                </c:pt>
                <c:pt idx="28">
                  <c:v>1469.9740109637514</c:v>
                </c:pt>
                <c:pt idx="29">
                  <c:v>1469.9740109637514</c:v>
                </c:pt>
                <c:pt idx="30">
                  <c:v>1469.9740109637514</c:v>
                </c:pt>
                <c:pt idx="31">
                  <c:v>1469.9740109637514</c:v>
                </c:pt>
                <c:pt idx="32">
                  <c:v>1475.8656824951101</c:v>
                </c:pt>
                <c:pt idx="33">
                  <c:v>1475.8656824951101</c:v>
                </c:pt>
                <c:pt idx="34">
                  <c:v>1475.8656824951101</c:v>
                </c:pt>
                <c:pt idx="35">
                  <c:v>1475.8656824951101</c:v>
                </c:pt>
                <c:pt idx="36">
                  <c:v>1475.8656824951101</c:v>
                </c:pt>
                <c:pt idx="37">
                  <c:v>1475.8656824951101</c:v>
                </c:pt>
                <c:pt idx="38">
                  <c:v>1142.5295651196811</c:v>
                </c:pt>
                <c:pt idx="39">
                  <c:v>1142.5295651196811</c:v>
                </c:pt>
                <c:pt idx="40">
                  <c:v>1142.5295651196811</c:v>
                </c:pt>
                <c:pt idx="41">
                  <c:v>1142.5295651196811</c:v>
                </c:pt>
                <c:pt idx="42">
                  <c:v>1142.5295651196811</c:v>
                </c:pt>
              </c:numCache>
            </c:numRef>
          </c:yVal>
        </c:ser>
        <c:axId val="62220928"/>
        <c:axId val="62231296"/>
      </c:scatterChart>
      <c:valAx>
        <c:axId val="62220928"/>
        <c:scaling>
          <c:orientation val="minMax"/>
          <c:max val="65"/>
          <c:min val="30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1">
                    <a:solidFill>
                      <a:schemeClr val="bg1"/>
                    </a:solidFill>
                  </a:rPr>
                  <a:t>Age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231296"/>
        <c:crosses val="autoZero"/>
        <c:crossBetween val="midCat"/>
      </c:valAx>
      <c:valAx>
        <c:axId val="62231296"/>
        <c:scaling>
          <c:orientation val="minMax"/>
          <c:max val="3300"/>
          <c:min val="1000"/>
        </c:scaling>
        <c:axPos val="l"/>
        <c:majorGridlines>
          <c:spPr>
            <a:ln>
              <a:solidFill>
                <a:srgbClr val="0070C0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1"/>
                    </a:solidFill>
                  </a:rPr>
                  <a:t>Monthly wages US$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220928"/>
        <c:crosses val="autoZero"/>
        <c:crossBetween val="midCat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82640906416870363"/>
          <c:w val="1"/>
          <c:h val="0.15130667933749817"/>
        </c:manualLayout>
      </c:layout>
      <c:txPr>
        <a:bodyPr/>
        <a:lstStyle/>
        <a:p>
          <a:pPr>
            <a:defRPr sz="1200" b="1" i="0" u="none" strike="noStrike" baseline="0">
              <a:solidFill>
                <a:schemeClr val="bg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  <c:userShapes r:id="rId3"/>
</c:chartSpac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0.11354</cdr:x>
      <cdr:y>0.86347</cdr:y>
    </cdr:from>
    <cdr:to>
      <cdr:x>0.56335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4285" y="4812754"/>
          <a:ext cx="3740806" cy="756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bg1"/>
              </a:solidFill>
              <a:latin typeface="Comic Sans MS" pitchFamily="66" charset="0"/>
            </a:rPr>
            <a:t>Number of skills domains with low performance</a:t>
          </a:r>
          <a:endParaRPr lang="en-US" sz="1200" b="1" dirty="0">
            <a:solidFill>
              <a:schemeClr val="bg1"/>
            </a:solidFill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0.00098</cdr:x>
      <cdr:y>0</cdr:y>
    </cdr:from>
    <cdr:to>
      <cdr:x>0.4508</cdr:x>
      <cdr:y>0.13653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181" y="-20099"/>
          <a:ext cx="3740890" cy="756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omic Sans MS"/>
            </a:defRPr>
          </a:lvl1pPr>
          <a:lvl2pPr marL="457200" indent="0">
            <a:defRPr sz="1100">
              <a:latin typeface="Comic Sans MS"/>
            </a:defRPr>
          </a:lvl2pPr>
          <a:lvl3pPr marL="914400" indent="0">
            <a:defRPr sz="1100">
              <a:latin typeface="Comic Sans MS"/>
            </a:defRPr>
          </a:lvl3pPr>
          <a:lvl4pPr marL="1371600" indent="0">
            <a:defRPr sz="1100">
              <a:latin typeface="Comic Sans MS"/>
            </a:defRPr>
          </a:lvl4pPr>
          <a:lvl5pPr marL="1828800" indent="0">
            <a:defRPr sz="1100">
              <a:latin typeface="Comic Sans MS"/>
            </a:defRPr>
          </a:lvl5pPr>
          <a:lvl6pPr marL="2286000" indent="0">
            <a:defRPr sz="1100">
              <a:latin typeface="Comic Sans MS"/>
            </a:defRPr>
          </a:lvl6pPr>
          <a:lvl7pPr marL="2743200" indent="0">
            <a:defRPr sz="1100">
              <a:latin typeface="Comic Sans MS"/>
            </a:defRPr>
          </a:lvl7pPr>
          <a:lvl8pPr marL="3200400" indent="0">
            <a:defRPr sz="1100">
              <a:latin typeface="Comic Sans MS"/>
            </a:defRPr>
          </a:lvl8pPr>
          <a:lvl9pPr marL="3657600" indent="0">
            <a:defRPr sz="1100">
              <a:latin typeface="Comic Sans MS"/>
            </a:defRPr>
          </a:lvl9pPr>
        </a:lstStyle>
        <a:p xmlns:a="http://schemas.openxmlformats.org/drawingml/2006/main">
          <a:pPr algn="l"/>
          <a:r>
            <a:rPr lang="en-US" sz="1400" dirty="0" smtClean="0">
              <a:solidFill>
                <a:schemeClr val="bg1"/>
              </a:solidFill>
              <a:latin typeface="Comic Sans MS" pitchFamily="66" charset="0"/>
            </a:rPr>
            <a:t>Increased likelihood of failure (16-65 year olds)*</a:t>
          </a:r>
          <a:endParaRPr lang="en-US" sz="1400" dirty="0">
            <a:solidFill>
              <a:schemeClr val="bg1"/>
            </a:solidFill>
            <a:latin typeface="Comic Sans MS" pitchFamily="66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0.13615</cdr:x>
      <cdr:y>0.06888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1142084" cy="394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Skill score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0.00586</cdr:y>
    </cdr:from>
    <cdr:to>
      <cdr:x>0.09419</cdr:x>
      <cdr:y>0.06805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0510"/>
          <a:ext cx="766313" cy="323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Mean skill score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0.11672</cdr:x>
      <cdr:y>0.06631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638175" cy="238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36000" tIns="36000" rIns="36000" bIns="36000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bg1"/>
              </a:solidFill>
              <a:latin typeface="Comic Sans MS" pitchFamily="66" charset="0"/>
              <a:cs typeface="Arial" pitchFamily="34" charset="0"/>
            </a:rPr>
            <a:t>Skills score</a:t>
          </a:r>
        </a:p>
      </cdr:txBody>
    </cdr:sp>
  </cdr:relSizeAnchor>
  <cdr:relSizeAnchor xmlns:cdr="http://schemas.openxmlformats.org/drawingml/2006/chartDrawing">
    <cdr:from>
      <cdr:x>0.00523</cdr:x>
      <cdr:y>0.63395</cdr:y>
    </cdr:from>
    <cdr:to>
      <cdr:x>0.06226</cdr:x>
      <cdr:y>0.68351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7660" y="3149813"/>
          <a:ext cx="410690" cy="246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bg1"/>
              </a:solidFill>
              <a:latin typeface="Comic Sans MS" pitchFamily="66" charset="0"/>
              <a:cs typeface="Arial" pitchFamily="34" charset="0"/>
            </a:rPr>
            <a:t>Low</a:t>
          </a:r>
        </a:p>
      </cdr:txBody>
    </cdr:sp>
  </cdr:relSizeAnchor>
  <cdr:relSizeAnchor xmlns:cdr="http://schemas.openxmlformats.org/drawingml/2006/chartDrawing">
    <cdr:from>
      <cdr:x>0</cdr:x>
      <cdr:y>0.06897</cdr:y>
    </cdr:from>
    <cdr:to>
      <cdr:x>0.06371</cdr:x>
      <cdr:y>0.11853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342681"/>
          <a:ext cx="458780" cy="246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bg1"/>
              </a:solidFill>
              <a:latin typeface="Comic Sans MS" pitchFamily="66" charset="0"/>
              <a:cs typeface="Arial" pitchFamily="34" charset="0"/>
            </a:rPr>
            <a:t>High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0.00401</cdr:x>
      <cdr:y>0.00757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0F3D02A-130A-43A2-8605-31EA885849A7}" type="datetimeFigureOut">
              <a:rPr lang="en-GB"/>
              <a:pPr>
                <a:defRPr/>
              </a:pPr>
              <a:t>23/10/2012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E1DBA20-F36B-4168-A1D0-4B3EB1FB26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9928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18620A7-73F3-4FEF-849F-EFE327D05BD4}" type="datetimeFigureOut">
              <a:rPr lang="en-US"/>
              <a:pPr>
                <a:defRPr/>
              </a:pPr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6FEA9D-4D40-4F42-B402-C06FCE78F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8782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I mentioned that formal qualifications cannot be equated with actual skills. Let me illustrate this point with a chart that shows the distribution of skills for people</a:t>
            </a:r>
            <a:r>
              <a:rPr lang="en-GB" baseline="0" dirty="0" smtClean="0"/>
              <a:t> with </a:t>
            </a:r>
            <a:r>
              <a:rPr lang="en-GB" dirty="0" smtClean="0"/>
              <a:t>different educational qualifications. </a:t>
            </a:r>
          </a:p>
          <a:p>
            <a:endParaRPr lang="en-GB" dirty="0" smtClean="0"/>
          </a:p>
          <a:p>
            <a:r>
              <a:rPr lang="en-GB" b="1" u="sng" dirty="0" smtClean="0"/>
              <a:t>Lets pick one country</a:t>
            </a:r>
            <a:r>
              <a:rPr lang="en-GB" dirty="0" smtClean="0"/>
              <a:t>. First you see that adults who didn’t complete secondary schooling demonstrate a range of skills, the orange bar represents the middle half of the skill distribution.</a:t>
            </a:r>
            <a:r>
              <a:rPr lang="en-GB" baseline="0" dirty="0" smtClean="0"/>
              <a:t> S</a:t>
            </a:r>
            <a:r>
              <a:rPr lang="en-GB" dirty="0" smtClean="0"/>
              <a:t>o not everyone who is a high-school dropout</a:t>
            </a:r>
            <a:r>
              <a:rPr lang="en-GB" baseline="0" dirty="0" smtClean="0"/>
              <a:t> </a:t>
            </a:r>
            <a:r>
              <a:rPr lang="en-GB" dirty="0" smtClean="0"/>
              <a:t>is unskilled. As you would expect people with a </a:t>
            </a:r>
            <a:r>
              <a:rPr lang="en-GB" b="1" u="sng" dirty="0" smtClean="0"/>
              <a:t>high school degree</a:t>
            </a:r>
            <a:r>
              <a:rPr lang="en-GB" dirty="0" smtClean="0"/>
              <a:t> tend to do better, but you see that there is significant overlap. </a:t>
            </a:r>
            <a:r>
              <a:rPr lang="en-GB" b="1" u="sng" dirty="0" smtClean="0"/>
              <a:t>And those who </a:t>
            </a:r>
            <a:r>
              <a:rPr lang="en-GB" b="0" u="none" dirty="0" smtClean="0"/>
              <a:t>have a university degree come</a:t>
            </a:r>
            <a:r>
              <a:rPr lang="en-GB" b="0" u="none" baseline="0" dirty="0" smtClean="0"/>
              <a:t> out on top.</a:t>
            </a:r>
          </a:p>
          <a:p>
            <a:endParaRPr lang="en-GB" b="0" u="none" baseline="0" dirty="0" smtClean="0"/>
          </a:p>
          <a:p>
            <a:r>
              <a:rPr lang="en-GB" dirty="0" smtClean="0"/>
              <a:t>The picture is not that</a:t>
            </a:r>
            <a:r>
              <a:rPr lang="en-GB" baseline="0" dirty="0" smtClean="0"/>
              <a:t> clear in all countries. </a:t>
            </a:r>
            <a:r>
              <a:rPr lang="en-GB" b="1" u="sng" baseline="0" dirty="0" smtClean="0"/>
              <a:t>Take another country</a:t>
            </a:r>
            <a:r>
              <a:rPr lang="en-GB" baseline="0" dirty="0" smtClean="0"/>
              <a:t>. Here the performance of adults with school and university qualifications is rather similar. </a:t>
            </a:r>
          </a:p>
          <a:p>
            <a:r>
              <a:rPr lang="en-GB" baseline="0" dirty="0" smtClean="0"/>
              <a:t> </a:t>
            </a:r>
            <a:endParaRPr lang="en-GB" dirty="0" smtClean="0"/>
          </a:p>
          <a:p>
            <a:r>
              <a:rPr lang="en-GB" b="1" u="sng" dirty="0" smtClean="0"/>
              <a:t>The picture gets</a:t>
            </a:r>
            <a:r>
              <a:rPr lang="en-GB" dirty="0" smtClean="0"/>
              <a:t> most interesting when you contrast one country with another. Take a third country here. You see that high school graduates in the second </a:t>
            </a:r>
            <a:r>
              <a:rPr lang="en-GB" b="1" u="sng" dirty="0" smtClean="0"/>
              <a:t>country</a:t>
            </a:r>
            <a:r>
              <a:rPr lang="en-GB" dirty="0" smtClean="0"/>
              <a:t> are about as highly skilled as the university </a:t>
            </a:r>
            <a:r>
              <a:rPr lang="en-GB" b="1" u="sng" dirty="0" smtClean="0"/>
              <a:t>graduates in the third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That illustrates the power of the</a:t>
            </a:r>
            <a:r>
              <a:rPr lang="en-GB" baseline="0" dirty="0" smtClean="0"/>
              <a:t> OECD Adult Skills Survey</a:t>
            </a:r>
            <a:r>
              <a:rPr lang="en-GB" dirty="0" smtClean="0"/>
              <a:t> in benchmarking the value of national academic and vocational qualifications across countries, something we have never been able to do before.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58AEFF-D46F-41EB-9122-060E8652071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FEA9D-4D40-4F42-B402-C06FCE78F9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FEA9D-4D40-4F42-B402-C06FCE78F9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6E698E5-5F43-4DFE-80BC-534FDF7683B1}" type="datetimeFigureOut">
              <a:rPr lang="fr-FR" smtClean="0"/>
              <a:pPr/>
              <a:t>23/10/2012</a:t>
            </a:fld>
            <a:endParaRPr lang="fr-F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6E698E5-5F43-4DFE-80BC-534FDF7683B1}" type="datetimeFigureOut">
              <a:rPr lang="fr-FR" smtClean="0"/>
              <a:pPr/>
              <a:t>23/10/2012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2BBC32E-5841-4267-A21E-ECD5481FA8C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6E698E5-5F43-4DFE-80BC-534FDF7683B1}" type="datetimeFigureOut">
              <a:rPr lang="fr-FR" smtClean="0"/>
              <a:pPr/>
              <a:t>23/10/2012</a:t>
            </a:fld>
            <a:endParaRPr lang="fr-F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A2BBC32E-5841-4267-A21E-ECD5481FA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bg1"/>
                </a:solidFill>
              </a:defRPr>
            </a:lvl1pPr>
            <a:lvl2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08920"/>
            <a:ext cx="8388350" cy="9525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FDEE2FC2-C8E4-41D5-8FE8-CA144B781CDE}" type="slidenum">
              <a:rPr lang="en-GB" sz="4000">
                <a:solidFill>
                  <a:srgbClr val="0000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55FF"/>
                    </a:outerShdw>
                  </a:cont>
                  <a:cont type="tree" name="">
                    <a:effect ref="fillLine"/>
                    <a:outerShdw dist="38100" dir="2700000" algn="tl">
                      <a:srgbClr val="00007A"/>
                    </a:outerShdw>
                  </a:cont>
                  <a:effect ref="fillLine"/>
                </a:effectDag>
                <a:latin typeface="Times New Roman" pitchFamily="18" charset="0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GB" sz="2400">
              <a:latin typeface="Times New Roman" pitchFamily="18" charset="0"/>
              <a:cs typeface="+mn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38F16A6-C3A8-4E0D-BCFB-9985A1259E7E}" type="slidenum">
              <a:rPr lang="en-GB" sz="2400">
                <a:solidFill>
                  <a:srgbClr val="0000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55FF"/>
                    </a:outerShdw>
                  </a:cont>
                  <a:cont type="tree" name="">
                    <a:effect ref="fillLine"/>
                    <a:outerShdw dist="38100" dir="2700000" algn="tl">
                      <a:srgbClr val="00007A"/>
                    </a:outerShdw>
                  </a:cont>
                  <a:effect ref="fillLine"/>
                </a:effectDag>
                <a:latin typeface="Times New Roman" pitchFamily="18" charset="0"/>
                <a:cs typeface="+mn-cs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GB" sz="2400">
              <a:latin typeface="Times New Roman" pitchFamily="18" charset="0"/>
              <a:cs typeface="+mn-cs"/>
            </a:endParaRPr>
          </a:p>
        </p:txBody>
      </p:sp>
      <p:cxnSp>
        <p:nvCxnSpPr>
          <p:cNvPr id="8" name="Straight Connector 17"/>
          <p:cNvCxnSpPr>
            <a:cxnSpLocks noChangeShapeType="1"/>
          </p:cNvCxnSpPr>
          <p:nvPr userDrawn="1"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0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9800"/>
            <a:ext cx="838835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838835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3" name="Text Box 4"/>
          <p:cNvSpPr txBox="1">
            <a:spLocks noChangeArrowheads="1"/>
          </p:cNvSpPr>
          <p:nvPr userDrawn="1"/>
        </p:nvSpPr>
        <p:spPr bwMode="auto">
          <a:xfrm>
            <a:off x="-36513" y="0"/>
            <a:ext cx="863601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25483E49-490E-442A-A83D-FFFB37973858}" type="slidenum">
              <a:rPr lang="en-GB" sz="40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GB" sz="2400">
              <a:latin typeface="Times New Roman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0"/>
            <a:ext cx="719138" cy="68580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latin typeface="Comic Sans MS" pitchFamily="66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 userDrawn="1"/>
        </p:nvSpPr>
        <p:spPr bwMode="auto">
          <a:xfrm>
            <a:off x="0" y="215900"/>
            <a:ext cx="7810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DDEC32D6-0176-493C-BFCF-3B8C0735B961}" type="slidenum">
              <a:rPr lang="en-GB" sz="2400">
                <a:solidFill>
                  <a:srgbClr val="00005E"/>
                </a:solidFill>
                <a:effectDag name="">
                  <a:cont type="tree" name="">
                    <a:effect ref="fillLine"/>
                    <a:outerShdw dist="38100" dir="13500000" algn="br">
                      <a:srgbClr val="2F2F8D"/>
                    </a:outerShdw>
                  </a:cont>
                  <a:cont type="tree" name="">
                    <a:effect ref="fillLine"/>
                    <a:outerShdw dist="38100" dir="2700000" algn="tl">
                      <a:srgbClr val="000038"/>
                    </a:outerShdw>
                  </a:cont>
                  <a:effect ref="fillLine"/>
                </a:effectDag>
                <a:latin typeface="Times New Roman" pitchFamily="18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GB" sz="2400">
              <a:latin typeface="Times New Roman" pitchFamily="18" charset="0"/>
            </a:endParaRPr>
          </a:p>
        </p:txBody>
      </p:sp>
      <p:cxnSp>
        <p:nvCxnSpPr>
          <p:cNvPr id="16" name="Straight Connector 12"/>
          <p:cNvCxnSpPr>
            <a:cxnSpLocks noChangeShapeType="1"/>
          </p:cNvCxnSpPr>
          <p:nvPr userDrawn="1"/>
        </p:nvCxnSpPr>
        <p:spPr bwMode="auto">
          <a:xfrm>
            <a:off x="0" y="3632200"/>
            <a:ext cx="7143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 userDrawn="1"/>
        </p:nvSpPr>
        <p:spPr>
          <a:xfrm rot="16200000">
            <a:off x="-989806" y="4779932"/>
            <a:ext cx="26574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DA6CB5"/>
                </a:solidFill>
              </a:rPr>
              <a:t>C J Koh Professorship</a:t>
            </a:r>
            <a:br>
              <a:rPr lang="en-GB" sz="1000" dirty="0" smtClean="0">
                <a:solidFill>
                  <a:srgbClr val="DA6CB5"/>
                </a:solidFill>
              </a:rPr>
            </a:br>
            <a:r>
              <a:rPr lang="en-GB" sz="1000" dirty="0" smtClean="0">
                <a:solidFill>
                  <a:srgbClr val="DA6CB5"/>
                </a:solidFill>
              </a:rPr>
              <a:t>Andreas </a:t>
            </a:r>
            <a:r>
              <a:rPr lang="en-GB" sz="1000" dirty="0" err="1" smtClean="0">
                <a:solidFill>
                  <a:srgbClr val="DA6CB5"/>
                </a:solidFill>
              </a:rPr>
              <a:t>Schleicher</a:t>
            </a:r>
            <a:r>
              <a:rPr lang="en-GB" sz="1000" dirty="0" smtClean="0">
                <a:solidFill>
                  <a:srgbClr val="DA6CB5"/>
                </a:solidFill>
              </a:rPr>
              <a:t>, 31 Oct – 4 Nov</a:t>
            </a:r>
            <a:r>
              <a:rPr lang="en-GB" sz="1000" baseline="0" dirty="0" smtClean="0">
                <a:solidFill>
                  <a:srgbClr val="DA6CB5"/>
                </a:solidFill>
              </a:rPr>
              <a:t> 2011</a:t>
            </a:r>
            <a:endParaRPr lang="en-GB" sz="1000" dirty="0">
              <a:solidFill>
                <a:srgbClr val="DA6CB5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-1322387" y="1684183"/>
            <a:ext cx="3419475" cy="425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DA6CB5"/>
                </a:solidFill>
              </a:rPr>
              <a:t>Translating better skills into </a:t>
            </a:r>
            <a:br>
              <a:rPr lang="en-GB" sz="1400" dirty="0" smtClean="0">
                <a:solidFill>
                  <a:srgbClr val="DA6CB5"/>
                </a:solidFill>
              </a:rPr>
            </a:br>
            <a:r>
              <a:rPr lang="en-GB" sz="1400" dirty="0" smtClean="0">
                <a:solidFill>
                  <a:srgbClr val="DA6CB5"/>
                </a:solidFill>
              </a:rPr>
              <a:t>better social and economic outcomes</a:t>
            </a:r>
            <a:endParaRPr lang="en-GB" sz="1600" dirty="0">
              <a:solidFill>
                <a:srgbClr val="DA6CB5"/>
              </a:solidFill>
            </a:endParaRPr>
          </a:p>
        </p:txBody>
      </p:sp>
      <p:pic>
        <p:nvPicPr>
          <p:cNvPr id="19" name="Picture 10" descr="OECDL1.png"/>
          <p:cNvPicPr>
            <a:picLocks noChangeAspect="1"/>
          </p:cNvPicPr>
          <p:nvPr userDrawn="1"/>
        </p:nvPicPr>
        <p:blipFill>
          <a:blip r:embed="rId2" cstate="print"/>
          <a:srcRect r="47009"/>
          <a:stretch>
            <a:fillRect/>
          </a:stretch>
        </p:blipFill>
        <p:spPr bwMode="auto">
          <a:xfrm>
            <a:off x="0" y="6237288"/>
            <a:ext cx="7143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650" y="2753591"/>
            <a:ext cx="8388350" cy="410440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000000"/>
                </a:solidFill>
              </a:defRPr>
            </a:lvl1pPr>
            <a:lvl2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0" indent="0" algn="ctr">
              <a:buNone/>
              <a:defRPr sz="2000"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  <a:lvl5pPr marL="0" indent="0" algn="ctr">
              <a:buNone/>
              <a:defRPr sz="1800">
                <a:solidFill>
                  <a:schemeClr val="bg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6E698E5-5F43-4DFE-80BC-534FDF7683B1}" type="datetimeFigureOut">
              <a:rPr lang="fr-FR" smtClean="0"/>
              <a:pPr/>
              <a:t>23/10/2012</a:t>
            </a:fld>
            <a:endParaRPr lang="fr-FR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2BBC32E-5841-4267-A21E-ECD5481FA8CD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" name="Picture 10" descr="OECDL1.png"/>
          <p:cNvPicPr>
            <a:picLocks noChangeAspect="1"/>
          </p:cNvPicPr>
          <p:nvPr userDrawn="1"/>
        </p:nvPicPr>
        <p:blipFill>
          <a:blip r:embed="rId14" cstate="print"/>
          <a:srcRect r="47009"/>
          <a:stretch>
            <a:fillRect/>
          </a:stretch>
        </p:blipFill>
        <p:spPr bwMode="auto">
          <a:xfrm>
            <a:off x="0" y="6237288"/>
            <a:ext cx="7143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7" r:id="rId4"/>
    <p:sldLayoutId id="2147483798" r:id="rId5"/>
    <p:sldLayoutId id="2147483799" r:id="rId6"/>
    <p:sldLayoutId id="2147483800" r:id="rId7"/>
    <p:sldLayoutId id="2147483734" r:id="rId8"/>
    <p:sldLayoutId id="2147483741" r:id="rId9"/>
    <p:sldLayoutId id="2147483743" r:id="rId10"/>
  </p:sldLayoutIdLst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/>
    </p:bld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6299200" cy="2123658"/>
          </a:xfrm>
        </p:spPr>
        <p:txBody>
          <a:bodyPr rtlCol="0"/>
          <a:lstStyle/>
          <a:p>
            <a:pPr>
              <a:lnSpc>
                <a:spcPct val="100000"/>
              </a:lnSpc>
              <a:defRPr/>
            </a:pPr>
            <a:r>
              <a:rPr lang="en-GB" sz="2800" b="1" dirty="0" smtClean="0"/>
              <a:t>The OECD Skills Strategy</a:t>
            </a:r>
            <a:br>
              <a:rPr lang="en-GB" sz="2800" b="1" dirty="0" smtClean="0"/>
            </a:br>
            <a:r>
              <a:rPr lang="en-GB" sz="2000" i="1" cap="none" dirty="0" smtClean="0"/>
              <a:t>Better Skills, Better Jobs, Better Lives</a:t>
            </a:r>
            <a:br>
              <a:rPr lang="en-GB" sz="2000" i="1" cap="none" dirty="0" smtClean="0"/>
            </a:br>
            <a:r>
              <a:rPr lang="en-GB" sz="2000" i="1" cap="none" dirty="0" smtClean="0"/>
              <a:t/>
            </a:r>
            <a:br>
              <a:rPr lang="en-GB" sz="2000" i="1" cap="none" dirty="0" smtClean="0"/>
            </a:br>
            <a:r>
              <a:rPr lang="en-US" sz="1600" cap="none" dirty="0" smtClean="0"/>
              <a:t>2012 LLAKES Conference</a:t>
            </a:r>
            <a:br>
              <a:rPr lang="en-US" sz="1600" cap="none" dirty="0" smtClean="0"/>
            </a:br>
            <a:r>
              <a:rPr lang="en-US" sz="1600" cap="none" dirty="0" smtClean="0"/>
              <a:t>Lifelong Learning, Crisis and Social Change</a:t>
            </a:r>
            <a:br>
              <a:rPr lang="en-US" sz="1600" cap="none" dirty="0" smtClean="0"/>
            </a:br>
            <a:r>
              <a:rPr lang="en-US" sz="1600" cap="none" dirty="0" smtClean="0"/>
              <a:t>Thursday 18 October to Friday 19 October 2012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6299200" cy="137473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GB" sz="1600" dirty="0" smtClean="0"/>
              <a:t>Glenda </a:t>
            </a:r>
            <a:r>
              <a:rPr lang="en-GB" sz="1600" dirty="0" err="1" smtClean="0"/>
              <a:t>Quintini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Senior Economist - Employment Analysis And Policy Division</a:t>
            </a:r>
            <a:br>
              <a:rPr lang="en-GB" sz="1600" dirty="0" smtClean="0"/>
            </a:br>
            <a:r>
              <a:rPr lang="en-GB" sz="1600" dirty="0" err="1" smtClean="0"/>
              <a:t>Directorare</a:t>
            </a:r>
            <a:r>
              <a:rPr lang="en-GB" sz="1600" dirty="0" smtClean="0"/>
              <a:t> For Employment Labour And Social Affairs At OECD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92206" cy="952500"/>
          </a:xfrm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</a:rPr>
              <a:t>Unused skills may be more likely to atrophy</a:t>
            </a:r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43608" y="1628800"/>
          <a:ext cx="7200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OECD Skills Strategy</a:t>
            </a:r>
            <a:endParaRPr lang="en-US" dirty="0"/>
          </a:p>
        </p:txBody>
      </p:sp>
      <p:pic>
        <p:nvPicPr>
          <p:cNvPr id="8" name="Content Placeholder 7" descr="Image I visualisation 1 on skills April 23 2012.jpg" hidden="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87824" y="1124744"/>
            <a:ext cx="3866872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Content Placeholder 5" descr="Image III visualisation 1 on skills April 23 201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35696" y="1556792"/>
            <a:ext cx="5596684" cy="79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a country maximise its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Activate </a:t>
            </a:r>
            <a:r>
              <a:rPr lang="en-GB" b="1" i="1" dirty="0"/>
              <a:t>the supply of skills </a:t>
            </a:r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sz="1700" dirty="0"/>
              <a:t>By encouraging people to offer their skills to the labour market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b="1" dirty="0">
                <a:solidFill>
                  <a:schemeClr val="tx2"/>
                </a:solidFill>
              </a:rPr>
              <a:t>Identify inactive individuals </a:t>
            </a:r>
            <a:r>
              <a:rPr lang="en-US" sz="1700" dirty="0"/>
              <a:t>and the reasons for their inactivity</a:t>
            </a:r>
            <a:endParaRPr lang="en-GB" sz="1700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Create financial incentives that </a:t>
            </a:r>
            <a:r>
              <a:rPr lang="en-US" sz="1700" b="1" dirty="0">
                <a:solidFill>
                  <a:schemeClr val="tx2"/>
                </a:solidFill>
              </a:rPr>
              <a:t>make work pay</a:t>
            </a:r>
            <a:endParaRPr lang="en-GB" sz="1700" b="1" dirty="0">
              <a:solidFill>
                <a:schemeClr val="tx2"/>
              </a:solidFill>
            </a:endParaRP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b="1" dirty="0">
                <a:solidFill>
                  <a:schemeClr val="tx2"/>
                </a:solidFill>
              </a:rPr>
              <a:t>Dismantle non-financial barriers </a:t>
            </a:r>
            <a:r>
              <a:rPr lang="en-US" sz="1700" dirty="0"/>
              <a:t>to participation in the labour force</a:t>
            </a:r>
            <a:endParaRPr lang="en-GB" sz="1700" dirty="0"/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sz="1700" dirty="0"/>
              <a:t>By </a:t>
            </a:r>
            <a:r>
              <a:rPr lang="en-GB" sz="1700" b="1" dirty="0">
                <a:solidFill>
                  <a:schemeClr val="tx2"/>
                </a:solidFill>
              </a:rPr>
              <a:t>retaining skilled people </a:t>
            </a:r>
            <a:r>
              <a:rPr lang="en-GB" sz="1700" dirty="0"/>
              <a:t>in the labour market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Discourage early retirement</a:t>
            </a:r>
            <a:endParaRPr lang="en-GB" sz="1700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Staunch brain </a:t>
            </a:r>
            <a:r>
              <a:rPr lang="en-US" sz="1700" dirty="0" smtClean="0"/>
              <a:t>drain</a:t>
            </a: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350" y="6492875"/>
            <a:ext cx="755650" cy="365125"/>
          </a:xfrm>
          <a:prstGeom prst="rect">
            <a:avLst/>
          </a:prstGeom>
        </p:spPr>
        <p:txBody>
          <a:bodyPr/>
          <a:lstStyle/>
          <a:p>
            <a:fld id="{2661962A-4866-4B29-841D-FD37D523FF2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Labour force participation varies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Percentage of 25-64-year-olds active in the </a:t>
            </a:r>
            <a:r>
              <a:rPr lang="en-US" sz="1800" dirty="0" err="1" smtClean="0">
                <a:solidFill>
                  <a:schemeClr val="bg1"/>
                </a:solidFill>
              </a:rPr>
              <a:t>labour</a:t>
            </a:r>
            <a:r>
              <a:rPr lang="en-US" sz="1800" dirty="0" smtClean="0">
                <a:solidFill>
                  <a:schemeClr val="bg1"/>
                </a:solidFill>
              </a:rPr>
              <a:t> market, 2011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Image III visualisation 1 on skills April 23 2012.jpe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7824" y="1124744"/>
            <a:ext cx="3866872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Content Placeholder 4" descr="Image II visualisation 1 on skills April 23 2012.jpg" hidden="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987824" y="1124744"/>
            <a:ext cx="3866872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Content Placeholder 7" descr="Image I visualisation 1 on skills April 23 2012.jpg" hidden="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987824" y="1124744"/>
            <a:ext cx="3866872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OECD Skills Strategy</a:t>
            </a:r>
            <a:endParaRPr lang="en-US" dirty="0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331640" y="1484784"/>
            <a:ext cx="6210225" cy="5589240"/>
          </a:xfrm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a country maximise its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Put </a:t>
            </a:r>
            <a:r>
              <a:rPr lang="en-GB" b="1" i="1" dirty="0"/>
              <a:t>skills to effective use</a:t>
            </a:r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sz="1700" dirty="0"/>
              <a:t>By creating a better match between people’s skills and the requirements of their job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Help employers to make </a:t>
            </a:r>
            <a:r>
              <a:rPr lang="en-US" sz="1700" b="1" dirty="0">
                <a:solidFill>
                  <a:srgbClr val="006299"/>
                </a:solidFill>
              </a:rPr>
              <a:t>better use </a:t>
            </a:r>
            <a:r>
              <a:rPr lang="en-US" sz="1700" dirty="0"/>
              <a:t>of their employees’ skills</a:t>
            </a:r>
            <a:endParaRPr lang="en-GB" sz="1700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Tackle unemployment and </a:t>
            </a:r>
            <a:r>
              <a:rPr lang="en-US" sz="1700" b="1" dirty="0">
                <a:solidFill>
                  <a:srgbClr val="006299"/>
                </a:solidFill>
              </a:rPr>
              <a:t>help young people</a:t>
            </a:r>
            <a:r>
              <a:rPr lang="en-US" sz="1700" dirty="0">
                <a:solidFill>
                  <a:srgbClr val="006299"/>
                </a:solidFill>
              </a:rPr>
              <a:t> </a:t>
            </a:r>
            <a:r>
              <a:rPr lang="en-US" sz="1700" dirty="0"/>
              <a:t>to gain a foothold in the labour market</a:t>
            </a:r>
            <a:endParaRPr lang="en-GB" sz="1700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Provide </a:t>
            </a:r>
            <a:r>
              <a:rPr lang="en-US" sz="1700" b="1" dirty="0">
                <a:solidFill>
                  <a:srgbClr val="006299"/>
                </a:solidFill>
              </a:rPr>
              <a:t>better information</a:t>
            </a:r>
            <a:r>
              <a:rPr lang="en-US" sz="1700" dirty="0"/>
              <a:t> about the skills needed and available</a:t>
            </a:r>
            <a:endParaRPr lang="en-GB" sz="1700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Facilitate </a:t>
            </a:r>
            <a:r>
              <a:rPr lang="en-US" sz="1700" b="1" dirty="0" smtClean="0">
                <a:solidFill>
                  <a:srgbClr val="006299"/>
                </a:solidFill>
              </a:rPr>
              <a:t>mobility</a:t>
            </a:r>
            <a:r>
              <a:rPr lang="en-US" sz="1700" dirty="0" smtClean="0"/>
              <a:t> </a:t>
            </a:r>
            <a:r>
              <a:rPr lang="en-US" sz="1700" dirty="0"/>
              <a:t>among local labour markets</a:t>
            </a:r>
            <a:endParaRPr lang="en-GB" sz="1700" dirty="0"/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sz="1700" dirty="0"/>
              <a:t>By increasing the demand for high-level skills  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Help economies to </a:t>
            </a:r>
            <a:r>
              <a:rPr lang="en-US" sz="1700" b="1" dirty="0">
                <a:solidFill>
                  <a:srgbClr val="006299"/>
                </a:solidFill>
              </a:rPr>
              <a:t>move up the value-added chain</a:t>
            </a:r>
            <a:endParaRPr lang="en-GB" sz="1700" b="1" dirty="0">
              <a:solidFill>
                <a:srgbClr val="006299"/>
              </a:solidFill>
            </a:endParaRP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Stimulate the creation of more high-skilled and </a:t>
            </a:r>
            <a:r>
              <a:rPr lang="en-US" sz="1700" b="1" dirty="0">
                <a:solidFill>
                  <a:srgbClr val="006299"/>
                </a:solidFill>
              </a:rPr>
              <a:t>high value-added jobs</a:t>
            </a:r>
            <a:endParaRPr lang="en-GB" sz="1700" b="1" dirty="0">
              <a:solidFill>
                <a:srgbClr val="006299"/>
              </a:solidFill>
            </a:endParaRP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1700" dirty="0"/>
              <a:t>Foster </a:t>
            </a:r>
            <a:r>
              <a:rPr lang="en-US" sz="1700" b="1" dirty="0">
                <a:solidFill>
                  <a:srgbClr val="006299"/>
                </a:solidFill>
              </a:rPr>
              <a:t>entrepreneurship</a:t>
            </a:r>
            <a:endParaRPr lang="en-GB" sz="1700" b="1" dirty="0">
              <a:solidFill>
                <a:srgbClr val="006299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350" y="6492875"/>
            <a:ext cx="755650" cy="365125"/>
          </a:xfrm>
          <a:prstGeom prst="rect">
            <a:avLst/>
          </a:prstGeom>
        </p:spPr>
        <p:txBody>
          <a:bodyPr/>
          <a:lstStyle/>
          <a:p>
            <a:fld id="{2661962A-4866-4B29-841D-FD37D523FF2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028384" cy="563562"/>
          </a:xfrm>
        </p:spPr>
        <p:txBody>
          <a:bodyPr/>
          <a:lstStyle/>
          <a:p>
            <a:r>
              <a:rPr lang="en-GB" sz="2400" dirty="0" smtClean="0">
                <a:solidFill>
                  <a:schemeClr val="bg1"/>
                </a:solidFill>
              </a:rPr>
              <a:t>Evidence on the link between skill mismatch and earnings</a:t>
            </a:r>
            <a:endParaRPr lang="en-GB" sz="3200" dirty="0" smtClean="0">
              <a:solidFill>
                <a:schemeClr val="bg1"/>
              </a:solidFill>
            </a:endParaRP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1979712" y="692696"/>
            <a:ext cx="5688632" cy="3365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8000" dirty="0" smtClean="0">
                <a:solidFill>
                  <a:schemeClr val="bg1"/>
                </a:solidFill>
              </a:rPr>
              <a:t>Skill mismatch and earnings are strongly related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pPr lvl="1"/>
            <a:r>
              <a:rPr lang="en-GB" sz="1200" dirty="0" smtClean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95270847"/>
              </p:ext>
            </p:extLst>
          </p:nvPr>
        </p:nvGraphicFramePr>
        <p:xfrm>
          <a:off x="611560" y="1438978"/>
          <a:ext cx="8064896" cy="523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962511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GB" sz="2400" dirty="0" smtClean="0"/>
              <a:t>Skills Outlook: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/>
              <a:t>2013 – First International Report of the </a:t>
            </a:r>
            <a:r>
              <a:rPr lang="en-GB" sz="2400" b="1" dirty="0" smtClean="0">
                <a:solidFill>
                  <a:srgbClr val="006299"/>
                </a:solidFill>
              </a:rPr>
              <a:t>OECD Survey of Adult Skills</a:t>
            </a:r>
            <a:r>
              <a:rPr lang="en-GB" sz="2400" dirty="0" smtClean="0"/>
              <a:t> (PIAAC)</a:t>
            </a:r>
          </a:p>
          <a:p>
            <a:pPr lvl="2">
              <a:buFont typeface="Courier New" pitchFamily="49" charset="0"/>
              <a:buChar char="o"/>
            </a:pPr>
            <a:r>
              <a:rPr lang="en-GB" sz="2000" dirty="0" smtClean="0"/>
              <a:t>24 countries</a:t>
            </a:r>
          </a:p>
          <a:p>
            <a:pPr lvl="2">
              <a:buFont typeface="Courier New" pitchFamily="49" charset="0"/>
              <a:buChar char="o"/>
            </a:pPr>
            <a:r>
              <a:rPr lang="en-GB" sz="2000" dirty="0" smtClean="0"/>
              <a:t>Direct assessment, Job Requirements module, background questionnaire</a:t>
            </a:r>
          </a:p>
          <a:p>
            <a:pPr lvl="2">
              <a:buFont typeface="Courier New" pitchFamily="49" charset="0"/>
              <a:buChar char="o"/>
            </a:pPr>
            <a:r>
              <a:rPr lang="en-GB" sz="2000" dirty="0" smtClean="0"/>
              <a:t>Publication of first results: October 2013</a:t>
            </a:r>
          </a:p>
          <a:p>
            <a:pPr lvl="1">
              <a:buFont typeface="Courier New" pitchFamily="49" charset="0"/>
              <a:buChar char="o"/>
            </a:pPr>
            <a:r>
              <a:rPr lang="en-GB" sz="2400" dirty="0" smtClean="0"/>
              <a:t>2014+ Showcasing horizontal work on skills </a:t>
            </a:r>
          </a:p>
          <a:p>
            <a:pPr lvl="1"/>
            <a:endParaRPr lang="en-GB" sz="2400" dirty="0" smtClean="0"/>
          </a:p>
          <a:p>
            <a:pPr>
              <a:buFont typeface="Courier New" pitchFamily="49" charset="0"/>
              <a:buChar char="o"/>
            </a:pPr>
            <a:r>
              <a:rPr lang="en-GB" sz="2400" dirty="0" smtClean="0"/>
              <a:t>Projects on: “</a:t>
            </a:r>
            <a:r>
              <a:rPr lang="en-GB" sz="2400" b="1" dirty="0" smtClean="0">
                <a:solidFill>
                  <a:srgbClr val="006299"/>
                </a:solidFill>
              </a:rPr>
              <a:t>Anticipating Skill Needs</a:t>
            </a:r>
            <a:r>
              <a:rPr lang="en-GB" sz="2400" dirty="0" smtClean="0"/>
              <a:t>” and “</a:t>
            </a:r>
            <a:r>
              <a:rPr lang="en-GB" sz="2400" b="1" dirty="0" smtClean="0">
                <a:solidFill>
                  <a:srgbClr val="006299"/>
                </a:solidFill>
              </a:rPr>
              <a:t>National Skills Strategies</a:t>
            </a:r>
            <a:r>
              <a:rPr lang="en-GB" sz="2400" dirty="0" smtClean="0"/>
              <a:t>”</a:t>
            </a:r>
            <a:endParaRPr lang="en-US" sz="2400" dirty="0"/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 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Why skills matter</a:t>
            </a:r>
            <a:endParaRPr lang="en-GB" sz="3600" b="1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536" y="1196975"/>
            <a:ext cx="8526366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350" y="6492875"/>
            <a:ext cx="755650" cy="365125"/>
          </a:xfrm>
          <a:prstGeom prst="rect">
            <a:avLst/>
          </a:prstGeom>
        </p:spPr>
        <p:txBody>
          <a:bodyPr/>
          <a:lstStyle/>
          <a:p>
            <a:fld id="{2661962A-4866-4B29-841D-FD37D523FF2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72816"/>
            <a:ext cx="8388350" cy="3885186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solidFill>
                  <a:srgbClr val="727272"/>
                </a:solidFill>
              </a:rPr>
              <a:t>Skills matter…</a:t>
            </a:r>
          </a:p>
          <a:p>
            <a:pPr lvl="1">
              <a:buSzPct val="75000"/>
              <a:defRPr/>
            </a:pPr>
            <a:r>
              <a:rPr lang="en-US" dirty="0" smtClean="0">
                <a:solidFill>
                  <a:schemeClr val="tx1"/>
                </a:solidFill>
              </a:rPr>
              <a:t>…because they have an increasing impact on economic outcomes and social participation</a:t>
            </a:r>
          </a:p>
          <a:p>
            <a:pPr>
              <a:defRPr/>
            </a:pPr>
            <a:endParaRPr lang="en-GB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404184" y="5301208"/>
            <a:ext cx="4608000" cy="79216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53000"/>
                </a:schemeClr>
              </a:gs>
              <a:gs pos="48000">
                <a:srgbClr val="FFFF00">
                  <a:alpha val="62000"/>
                </a:srgbClr>
              </a:gs>
              <a:gs pos="100000">
                <a:srgbClr val="FF0000">
                  <a:alpha val="74000"/>
                </a:srgbClr>
              </a:gs>
            </a:gsLst>
            <a:lin ang="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1170042629"/>
              </p:ext>
            </p:extLst>
          </p:nvPr>
        </p:nvGraphicFramePr>
        <p:xfrm>
          <a:off x="827585" y="1317923"/>
          <a:ext cx="8316415" cy="554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Low skills and economic outcomes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90588" y="6467475"/>
            <a:ext cx="6694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*Odds </a:t>
            </a:r>
            <a:r>
              <a:rPr lang="en-US" sz="1200" dirty="0">
                <a:solidFill>
                  <a:schemeClr val="bg1"/>
                </a:solidFill>
              </a:rPr>
              <a:t>are adjusted for age, </a:t>
            </a:r>
            <a:r>
              <a:rPr lang="en-US" sz="1200" dirty="0" smtClean="0">
                <a:solidFill>
                  <a:schemeClr val="bg1"/>
                </a:solidFill>
              </a:rPr>
              <a:t>gender </a:t>
            </a:r>
            <a:r>
              <a:rPr lang="en-US" sz="1200" dirty="0">
                <a:solidFill>
                  <a:schemeClr val="bg1"/>
                </a:solidFill>
              </a:rPr>
              <a:t>and immigration status.</a:t>
            </a:r>
            <a:endParaRPr lang="en-CA" sz="1200" dirty="0">
              <a:solidFill>
                <a:schemeClr val="bg1"/>
              </a:solidFill>
            </a:endParaRPr>
          </a:p>
          <a:p>
            <a:endParaRPr lang="en-CA" sz="12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Sub>
          <a:bldChart bld="series" animBg="0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700808"/>
            <a:ext cx="8388350" cy="4103687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solidFill>
                  <a:srgbClr val="727272"/>
                </a:solidFill>
              </a:rPr>
              <a:t>...but qualifications </a:t>
            </a:r>
            <a:br>
              <a:rPr lang="en-GB" sz="3600" dirty="0" smtClean="0">
                <a:solidFill>
                  <a:srgbClr val="727272"/>
                </a:solidFill>
              </a:rPr>
            </a:br>
            <a:r>
              <a:rPr lang="en-GB" sz="3600" dirty="0" smtClean="0">
                <a:solidFill>
                  <a:srgbClr val="727272"/>
                </a:solidFill>
              </a:rPr>
              <a:t>are not the same as skills...</a:t>
            </a:r>
          </a:p>
          <a:p>
            <a:pPr>
              <a:defRPr/>
            </a:pPr>
            <a:endParaRPr lang="en-GB" sz="2000" dirty="0" smtClean="0">
              <a:solidFill>
                <a:srgbClr val="727272"/>
              </a:solidFill>
            </a:endParaRPr>
          </a:p>
          <a:p>
            <a:pPr>
              <a:defRPr/>
            </a:pPr>
            <a:r>
              <a:rPr lang="en-GB" sz="2000" dirty="0" smtClean="0">
                <a:solidFill>
                  <a:srgbClr val="727272"/>
                </a:solidFill>
              </a:rPr>
              <a:t>…because we continue to learn after obtaining a degree</a:t>
            </a:r>
          </a:p>
          <a:p>
            <a:pPr>
              <a:defRPr/>
            </a:pPr>
            <a:r>
              <a:rPr lang="en-GB" sz="2000" dirty="0" smtClean="0">
                <a:solidFill>
                  <a:srgbClr val="727272"/>
                </a:solidFill>
              </a:rPr>
              <a:t>…and because we lose skills that we do not use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860032" y="1340768"/>
            <a:ext cx="2736304" cy="1620000"/>
          </a:xfrm>
          <a:prstGeom prst="rect">
            <a:avLst/>
          </a:prstGeom>
          <a:solidFill>
            <a:srgbClr val="FFFF00">
              <a:alpha val="82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259632" y="1340768"/>
          <a:ext cx="6840760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952500"/>
          </a:xfrm>
        </p:spPr>
        <p:txBody>
          <a:bodyPr/>
          <a:lstStyle/>
          <a:p>
            <a:r>
              <a:rPr lang="en-GB" sz="3200" dirty="0" smtClean="0">
                <a:solidFill>
                  <a:schemeClr val="bg1"/>
                </a:solidFill>
              </a:rPr>
              <a:t>Measuring the value of qualifications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1800" dirty="0" err="1" smtClean="0">
                <a:solidFill>
                  <a:schemeClr val="bg1"/>
                </a:solidFill>
              </a:rPr>
              <a:t>Interquartile</a:t>
            </a:r>
            <a:r>
              <a:rPr lang="en-GB" sz="1800" dirty="0" smtClean="0">
                <a:solidFill>
                  <a:schemeClr val="bg1"/>
                </a:solidFill>
              </a:rPr>
              <a:t> range in skill distribution by educational qualification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0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Image II visualisation 1 on skills April 23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835696" y="1340768"/>
            <a:ext cx="6243136" cy="8474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OECD Skills Strategy</a:t>
            </a:r>
            <a:endParaRPr lang="en-US" dirty="0"/>
          </a:p>
        </p:txBody>
      </p:sp>
      <p:pic>
        <p:nvPicPr>
          <p:cNvPr id="8" name="Content Placeholder 7" descr="Image I visualisation 1 on skills April 23 2012.jp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87824" y="1124744"/>
            <a:ext cx="3866872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a country maximise its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b="1" i="1" dirty="0"/>
              <a:t>D</a:t>
            </a:r>
            <a:r>
              <a:rPr lang="en-GB" b="1" i="1" dirty="0" smtClean="0"/>
              <a:t>eveloping </a:t>
            </a:r>
            <a:r>
              <a:rPr lang="en-GB" b="1" i="1" dirty="0"/>
              <a:t>the right skills</a:t>
            </a:r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dirty="0"/>
              <a:t>By encouraging and enabling people to learn throughout life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Gather and use evidence about </a:t>
            </a:r>
            <a:r>
              <a:rPr lang="en-US" b="1" dirty="0">
                <a:solidFill>
                  <a:srgbClr val="006299"/>
                </a:solidFill>
              </a:rPr>
              <a:t>changing skills demand </a:t>
            </a:r>
            <a:r>
              <a:rPr lang="en-US" dirty="0"/>
              <a:t>to guide skills development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b="1" dirty="0">
                <a:solidFill>
                  <a:srgbClr val="006299"/>
                </a:solidFill>
              </a:rPr>
              <a:t>Engage social partners </a:t>
            </a:r>
            <a:r>
              <a:rPr lang="en-US" dirty="0"/>
              <a:t>in designing and delivering education and training programmes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Ensure that education and training programmes are of </a:t>
            </a:r>
            <a:r>
              <a:rPr lang="en-US" b="1" dirty="0">
                <a:solidFill>
                  <a:srgbClr val="006299"/>
                </a:solidFill>
              </a:rPr>
              <a:t>high quality</a:t>
            </a:r>
            <a:endParaRPr lang="en-GB" b="1" dirty="0">
              <a:solidFill>
                <a:srgbClr val="006299"/>
              </a:solidFill>
            </a:endParaRP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b="1" dirty="0">
                <a:solidFill>
                  <a:srgbClr val="006299"/>
                </a:solidFill>
              </a:rPr>
              <a:t>Promote equity </a:t>
            </a:r>
            <a:r>
              <a:rPr lang="en-US" dirty="0"/>
              <a:t>by ensuring access to, and success in, quality education for all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Ensure that </a:t>
            </a:r>
            <a:r>
              <a:rPr lang="en-US" b="1" dirty="0">
                <a:solidFill>
                  <a:srgbClr val="006299"/>
                </a:solidFill>
              </a:rPr>
              <a:t>costs are shared </a:t>
            </a:r>
            <a:r>
              <a:rPr lang="en-US" dirty="0"/>
              <a:t>and that tax systems do not discourage investments in learning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Maintain a </a:t>
            </a:r>
            <a:r>
              <a:rPr lang="en-US" b="1" dirty="0">
                <a:solidFill>
                  <a:srgbClr val="006299"/>
                </a:solidFill>
              </a:rPr>
              <a:t>long-term perspective </a:t>
            </a:r>
            <a:r>
              <a:rPr lang="en-US" dirty="0"/>
              <a:t>on skills development, even during economic crises</a:t>
            </a:r>
            <a:endParaRPr lang="en-GB" dirty="0"/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dirty="0"/>
              <a:t>By fostering international mobility of skilled people to fill skills gaps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Facilitate </a:t>
            </a:r>
            <a:r>
              <a:rPr lang="en-US" b="1" dirty="0">
                <a:solidFill>
                  <a:srgbClr val="006299"/>
                </a:solidFill>
              </a:rPr>
              <a:t>entry for skilled migrants </a:t>
            </a:r>
            <a:r>
              <a:rPr lang="en-US" dirty="0"/>
              <a:t>and support their integration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Design policies that </a:t>
            </a:r>
            <a:r>
              <a:rPr lang="en-US" b="1" dirty="0">
                <a:solidFill>
                  <a:srgbClr val="006299"/>
                </a:solidFill>
              </a:rPr>
              <a:t>encourage international students to remain </a:t>
            </a:r>
            <a:r>
              <a:rPr lang="en-US" dirty="0"/>
              <a:t>after their studies</a:t>
            </a:r>
            <a:endParaRPr lang="en-GB" dirty="0"/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Make it </a:t>
            </a:r>
            <a:r>
              <a:rPr lang="en-US" b="1" dirty="0">
                <a:solidFill>
                  <a:srgbClr val="006299"/>
                </a:solidFill>
              </a:rPr>
              <a:t>easier for skilled migrants to return </a:t>
            </a:r>
            <a:r>
              <a:rPr lang="en-US" dirty="0"/>
              <a:t>to their country of origin</a:t>
            </a:r>
            <a:endParaRPr lang="en-GB" dirty="0"/>
          </a:p>
          <a:p>
            <a:pPr>
              <a:spcBef>
                <a:spcPts val="1800"/>
              </a:spcBef>
              <a:buClr>
                <a:srgbClr val="0070C0"/>
              </a:buClr>
              <a:buFont typeface="Courier New" pitchFamily="49" charset="0"/>
              <a:buChar char="o"/>
            </a:pPr>
            <a:r>
              <a:rPr lang="en-GB" dirty="0"/>
              <a:t>By promoting cross-border skills policies 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/>
              <a:t>Invest in skills abroad and encourage </a:t>
            </a:r>
            <a:r>
              <a:rPr lang="en-US" b="1" dirty="0">
                <a:solidFill>
                  <a:srgbClr val="006299"/>
                </a:solidFill>
              </a:rPr>
              <a:t>cross-border higher education </a:t>
            </a:r>
            <a:endParaRPr lang="en-GB" b="1" dirty="0">
              <a:solidFill>
                <a:srgbClr val="006299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350" y="6492875"/>
            <a:ext cx="755650" cy="365125"/>
          </a:xfrm>
          <a:prstGeom prst="rect">
            <a:avLst/>
          </a:prstGeom>
        </p:spPr>
        <p:txBody>
          <a:bodyPr/>
          <a:lstStyle/>
          <a:p>
            <a:fld id="{2661962A-4866-4B29-841D-FD37D523FF2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Keeping learning beyond school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Cross-sectional skill-age profiles for youths by education and work status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755576" y="1340768"/>
          <a:ext cx="8135816" cy="520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1691680" y="2348880"/>
            <a:ext cx="1584176" cy="715089"/>
          </a:xfrm>
          <a:prstGeom prst="wedgeRoundRectCallout">
            <a:avLst>
              <a:gd name="adj1" fmla="val -19521"/>
              <a:gd name="adj2" fmla="val 88656"/>
              <a:gd name="adj3" fmla="val 16667"/>
            </a:avLst>
          </a:prstGeom>
          <a:solidFill>
            <a:srgbClr val="FF0000">
              <a:alpha val="6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Youth in education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3779912" y="2060848"/>
            <a:ext cx="2520280" cy="715089"/>
          </a:xfrm>
          <a:prstGeom prst="wedgeRoundRectCallout">
            <a:avLst>
              <a:gd name="adj1" fmla="val -19521"/>
              <a:gd name="adj2" fmla="val 88656"/>
              <a:gd name="adj3" fmla="val 16667"/>
            </a:avLst>
          </a:prstGeom>
          <a:solidFill>
            <a:srgbClr val="0FBB13">
              <a:alpha val="76863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Youth in education and work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491880" y="3573016"/>
            <a:ext cx="1728192" cy="408623"/>
          </a:xfrm>
          <a:prstGeom prst="wedgeRoundRectCallout">
            <a:avLst>
              <a:gd name="adj1" fmla="val -19521"/>
              <a:gd name="adj2" fmla="val 88656"/>
              <a:gd name="adj3" fmla="val 16667"/>
            </a:avLst>
          </a:prstGeom>
          <a:solidFill>
            <a:srgbClr val="FF9900">
              <a:alpha val="6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Youth in work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707904" y="4730135"/>
            <a:ext cx="2160240" cy="715089"/>
          </a:xfrm>
          <a:prstGeom prst="wedgeRoundRectCallout">
            <a:avLst>
              <a:gd name="adj1" fmla="val -16635"/>
              <a:gd name="adj2" fmla="val -89348"/>
              <a:gd name="adj3" fmla="val 16667"/>
            </a:avLst>
          </a:prstGeom>
          <a:solidFill>
            <a:srgbClr val="FFFF00">
              <a:alpha val="77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</a:rPr>
              <a:t>Not in education, not in work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ECD_White_E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ECD_White_EN">
    <a:majorFont>
      <a:latin typeface="Helvetica"/>
      <a:ea typeface=""/>
      <a:cs typeface="Arial"/>
    </a:majorFont>
    <a:minorFont>
      <a:latin typeface="Georgi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ECD PowerPoint template new logo 12">
    <a:dk1>
      <a:srgbClr val="FFFFFF"/>
    </a:dk1>
    <a:lt1>
      <a:srgbClr val="FFFFFF"/>
    </a:lt1>
    <a:dk2>
      <a:srgbClr val="FF9933"/>
    </a:dk2>
    <a:lt2>
      <a:srgbClr val="919191"/>
    </a:lt2>
    <a:accent1>
      <a:srgbClr val="00FF00"/>
    </a:accent1>
    <a:accent2>
      <a:srgbClr val="00AE00"/>
    </a:accent2>
    <a:accent3>
      <a:srgbClr val="FFFFFF"/>
    </a:accent3>
    <a:accent4>
      <a:srgbClr val="DADADA"/>
    </a:accent4>
    <a:accent5>
      <a:srgbClr val="AAFFAA"/>
    </a:accent5>
    <a:accent6>
      <a:srgbClr val="009D00"/>
    </a:accent6>
    <a:hlink>
      <a:srgbClr val="FC0128"/>
    </a:hlink>
    <a:folHlink>
      <a:srgbClr val="CECECE"/>
    </a:folHlink>
  </a:clrScheme>
  <a:fontScheme name="OECD PowerPoint template new logo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ECD PowerPoint template new logo 12">
    <a:dk1>
      <a:srgbClr val="FFFFFF"/>
    </a:dk1>
    <a:lt1>
      <a:srgbClr val="FFFFFF"/>
    </a:lt1>
    <a:dk2>
      <a:srgbClr val="FF9933"/>
    </a:dk2>
    <a:lt2>
      <a:srgbClr val="919191"/>
    </a:lt2>
    <a:accent1>
      <a:srgbClr val="00FF00"/>
    </a:accent1>
    <a:accent2>
      <a:srgbClr val="00AE00"/>
    </a:accent2>
    <a:accent3>
      <a:srgbClr val="FFFFFF"/>
    </a:accent3>
    <a:accent4>
      <a:srgbClr val="DADADA"/>
    </a:accent4>
    <a:accent5>
      <a:srgbClr val="AAFFAA"/>
    </a:accent5>
    <a:accent6>
      <a:srgbClr val="009D00"/>
    </a:accent6>
    <a:hlink>
      <a:srgbClr val="FC0128"/>
    </a:hlink>
    <a:folHlink>
      <a:srgbClr val="CECECE"/>
    </a:folHlink>
  </a:clrScheme>
  <a:fontScheme name="OECD PowerPoint template new logo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ECD PowerPoint template new logo 12">
    <a:dk1>
      <a:srgbClr val="FFFFFF"/>
    </a:dk1>
    <a:lt1>
      <a:srgbClr val="FFFFFF"/>
    </a:lt1>
    <a:dk2>
      <a:srgbClr val="FF9933"/>
    </a:dk2>
    <a:lt2>
      <a:srgbClr val="919191"/>
    </a:lt2>
    <a:accent1>
      <a:srgbClr val="00FF00"/>
    </a:accent1>
    <a:accent2>
      <a:srgbClr val="00AE00"/>
    </a:accent2>
    <a:accent3>
      <a:srgbClr val="FFFFFF"/>
    </a:accent3>
    <a:accent4>
      <a:srgbClr val="DADADA"/>
    </a:accent4>
    <a:accent5>
      <a:srgbClr val="AAFFAA"/>
    </a:accent5>
    <a:accent6>
      <a:srgbClr val="009D00"/>
    </a:accent6>
    <a:hlink>
      <a:srgbClr val="FC0128"/>
    </a:hlink>
    <a:folHlink>
      <a:srgbClr val="CECECE"/>
    </a:folHlink>
  </a:clrScheme>
  <a:fontScheme name="OECD PowerPoint template new logo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1DEDA7CD568641BEA21F04A1D45E22" ma:contentTypeVersion="0" ma:contentTypeDescription="Create a new document." ma:contentTypeScope="" ma:versionID="9c500f895470fd031c40b1956469763d">
  <xsd:schema xmlns:xsd="http://www.w3.org/2001/XMLSchema" xmlns:p="http://schemas.microsoft.com/office/2006/metadata/properties" targetNamespace="http://schemas.microsoft.com/office/2006/metadata/properties" ma:root="true" ma:fieldsID="4dac21baa86eff9a3da5ba7152287e3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3057FB-2112-4BDB-8CE9-BBD44E800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52941B-9907-404D-9773-3EE9843DB96F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0C92312-A1D2-4353-8A9E-8D16FDF8F8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19173</TotalTime>
  <Words>741</Words>
  <Application>Microsoft Office PowerPoint</Application>
  <PresentationFormat>On-screen Show (4:3)</PresentationFormat>
  <Paragraphs>107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OCDE_Français_blanc</vt:lpstr>
      <vt:lpstr>The OECD Skills Strategy Better Skills, Better Jobs, Better Lives  2012 LLAKES Conference Lifelong Learning, Crisis and Social Change Thursday 18 October to Friday 19 October 2012 </vt:lpstr>
      <vt:lpstr>Why skills matter</vt:lpstr>
      <vt:lpstr>Slide 3</vt:lpstr>
      <vt:lpstr>Low skills and economic outcomes</vt:lpstr>
      <vt:lpstr>Slide 5</vt:lpstr>
      <vt:lpstr>Measuring the value of qualifications Interquartile range in skill distribution by educational qualification</vt:lpstr>
      <vt:lpstr>The OECD Skills Strategy</vt:lpstr>
      <vt:lpstr>How does a country maximise its skills?</vt:lpstr>
      <vt:lpstr>Keeping learning beyond school Cross-sectional skill-age profiles for youths by education and work status</vt:lpstr>
      <vt:lpstr>Unused skills may be more likely to atrophy</vt:lpstr>
      <vt:lpstr>The OECD Skills Strategy</vt:lpstr>
      <vt:lpstr>How does a country maximise its skills?</vt:lpstr>
      <vt:lpstr>Labour force participation varies Percentage of 25-64-year-olds active in the labour market, 2011</vt:lpstr>
      <vt:lpstr>The OECD Skills Strategy</vt:lpstr>
      <vt:lpstr>How does a country maximise its skills?</vt:lpstr>
      <vt:lpstr>Evidence on the link between skill mismatch and earnings</vt:lpstr>
      <vt:lpstr>Follow up</vt:lpstr>
      <vt:lpstr>Slide 18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garciadeleon_p</dc:creator>
  <cp:lastModifiedBy>ariffpsc</cp:lastModifiedBy>
  <cp:revision>685</cp:revision>
  <dcterms:created xsi:type="dcterms:W3CDTF">2010-11-22T11:33:30Z</dcterms:created>
  <dcterms:modified xsi:type="dcterms:W3CDTF">2012-10-23T13:27:45Z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0x010100051DEDA7CD568641BEA21F04A1D45E22</vt:lpwstr>
  </property>
</Properties>
</file>